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slide" Target="slides/slide43.xml"/><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8de0164ee_0_20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8de0164ee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8f272bab2_1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8f272bab2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8de0164ee_0_20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8de0164ee_0_2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8de0164ee_0_20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8de0164ee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8f272bab2_1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8f272bab2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8f272bab2_1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8f272bab2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8f272bab2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8f272ba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8f272bab2_1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8f272bab2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8ff3f67e7_4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8ff3f67e7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8f272bab2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8f272ba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8f272bab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8f272bab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for employees, not for consumers.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8f272ba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8f272ba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8f894ea4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8f894ea4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8f272ba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8f272ba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8f272ba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8f272ba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8f272bab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8f272bab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8f272bab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8f272bab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8f272bab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8f272bab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8f272ba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8f272ba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8f272bab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8f272bab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8f272bab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8f272bab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8f894ea4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8f894ea4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8f272bab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8f272bab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8f272bab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8f272bab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8f272bab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8f272bab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8f272bab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8f272bab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8f272bab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8f272bab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8f272bab2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8f272bab2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8f272bab2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8f272bab2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8ff3f67e7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8ff3f67e7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8f272bab2_1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8f272bab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8ff3f67e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8ff3f67e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8f272bab2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8f272bab2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8ff3f67e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8ff3f67e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8ff3f67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8ff3f67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8ff3f67e7_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8ff3f67e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8f272bab2_1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f272bab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8de0164ee_0_20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8de0164ee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s://www.interaction-design.org/literature/article/introduction-to-the-essential-ideation-techniques-which-are-the-heart-of-design-think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1.png"/><Relationship Id="rId11" Type="http://schemas.openxmlformats.org/officeDocument/2006/relationships/image" Target="../media/image27.jpg"/><Relationship Id="rId10" Type="http://schemas.openxmlformats.org/officeDocument/2006/relationships/image" Target="../media/image31.png"/><Relationship Id="rId9"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16.jpg"/><Relationship Id="rId7" Type="http://schemas.openxmlformats.org/officeDocument/2006/relationships/image" Target="../media/image20.png"/><Relationship Id="rId8"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7.jpg"/><Relationship Id="rId7" Type="http://schemas.openxmlformats.org/officeDocument/2006/relationships/image" Target="../media/image4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7.jpg"/><Relationship Id="rId7"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7.jpg"/><Relationship Id="rId7" Type="http://schemas.openxmlformats.org/officeDocument/2006/relationships/image" Target="../media/image4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7.jpg"/><Relationship Id="rId7" Type="http://schemas.openxmlformats.org/officeDocument/2006/relationships/image" Target="../media/image39.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jpg"/><Relationship Id="rId4" Type="http://schemas.openxmlformats.org/officeDocument/2006/relationships/image" Target="../media/image16.jp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24.png"/><Relationship Id="rId8"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jpg"/><Relationship Id="rId4" Type="http://schemas.openxmlformats.org/officeDocument/2006/relationships/image" Target="../media/image16.jp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24.png"/><Relationship Id="rId8"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jpg"/><Relationship Id="rId4" Type="http://schemas.openxmlformats.org/officeDocument/2006/relationships/image" Target="../media/image16.jp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24.png"/><Relationship Id="rId8"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jpg"/><Relationship Id="rId4" Type="http://schemas.openxmlformats.org/officeDocument/2006/relationships/image" Target="../media/image16.jpg"/><Relationship Id="rId9" Type="http://schemas.openxmlformats.org/officeDocument/2006/relationships/image" Target="../media/image36.jp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24.png"/><Relationship Id="rId8" Type="http://schemas.openxmlformats.org/officeDocument/2006/relationships/hyperlink" Target="http://www.youtube.com/watch?v=60Sb-x6yJhw"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jpg"/><Relationship Id="rId4" Type="http://schemas.openxmlformats.org/officeDocument/2006/relationships/image" Target="../media/image16.jp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24.png"/><Relationship Id="rId8"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drive.google.com/file/d/1zT_brZGtLcwCofvtV-hfNkVKpFWbAxwD/view" TargetMode="Externa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8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Solving</a:t>
            </a:r>
            <a:endParaRPr/>
          </a:p>
        </p:txBody>
      </p:sp>
      <p:sp>
        <p:nvSpPr>
          <p:cNvPr id="135" name="Google Shape;135;p13"/>
          <p:cNvSpPr txBox="1"/>
          <p:nvPr>
            <p:ph idx="1" type="subTitle"/>
          </p:nvPr>
        </p:nvSpPr>
        <p:spPr>
          <a:xfrm>
            <a:off x="3587975" y="2379850"/>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Nayon Debnath Dipu</a:t>
            </a:r>
            <a:endParaRPr/>
          </a:p>
          <a:p>
            <a:pPr indent="0" lvl="0" marL="0" rtl="0" algn="l">
              <a:spcBef>
                <a:spcPts val="0"/>
              </a:spcBef>
              <a:spcAft>
                <a:spcPts val="0"/>
              </a:spcAft>
              <a:buNone/>
            </a:pPr>
            <a:r>
              <a:rPr lang="en"/>
              <a:t>Assistant General Manager @ Bit Mascot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823850" y="15196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Ideate</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rPr lang="en" sz="1300"/>
              <a:t>During the third stage of the Design Thinking process, designers are ready to start generating ideas. Sketch, Brainwalk, Mindmap, Storyboard, SCAMPER are the few of Ideation techniques.</a:t>
            </a:r>
            <a:endParaRPr sz="1300"/>
          </a:p>
        </p:txBody>
      </p:sp>
      <p:pic>
        <p:nvPicPr>
          <p:cNvPr id="197" name="Google Shape;197;p22"/>
          <p:cNvPicPr preferRelativeResize="0"/>
          <p:nvPr/>
        </p:nvPicPr>
        <p:blipFill>
          <a:blip r:embed="rId3">
            <a:alphaModFix/>
          </a:blip>
          <a:stretch>
            <a:fillRect/>
          </a:stretch>
        </p:blipFill>
        <p:spPr>
          <a:xfrm>
            <a:off x="5857425" y="1219850"/>
            <a:ext cx="2508903" cy="1748200"/>
          </a:xfrm>
          <a:prstGeom prst="rect">
            <a:avLst/>
          </a:prstGeom>
          <a:noFill/>
          <a:ln>
            <a:noFill/>
          </a:ln>
        </p:spPr>
      </p:pic>
      <p:sp>
        <p:nvSpPr>
          <p:cNvPr id="198" name="Google Shape;198;p22"/>
          <p:cNvSpPr txBox="1"/>
          <p:nvPr/>
        </p:nvSpPr>
        <p:spPr>
          <a:xfrm>
            <a:off x="5859525" y="2966575"/>
            <a:ext cx="25047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999999"/>
                </a:solidFill>
                <a:latin typeface="Lato"/>
                <a:ea typeface="Lato"/>
                <a:cs typeface="Lato"/>
                <a:sym typeface="Lato"/>
              </a:rPr>
              <a:t>Source: Interaction Design Foundation</a:t>
            </a:r>
            <a:endParaRPr sz="700">
              <a:solidFill>
                <a:srgbClr val="999999"/>
              </a:solidFill>
              <a:latin typeface="Lato"/>
              <a:ea typeface="Lato"/>
              <a:cs typeface="Lato"/>
              <a:sym typeface="Lato"/>
            </a:endParaRPr>
          </a:p>
        </p:txBody>
      </p:sp>
      <p:sp>
        <p:nvSpPr>
          <p:cNvPr id="199" name="Google Shape;199;p22"/>
          <p:cNvSpPr txBox="1"/>
          <p:nvPr/>
        </p:nvSpPr>
        <p:spPr>
          <a:xfrm>
            <a:off x="823850" y="4085950"/>
            <a:ext cx="79155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highlight>
                  <a:srgbClr val="FFFF00"/>
                </a:highlight>
                <a:latin typeface="Lato"/>
                <a:ea typeface="Lato"/>
                <a:cs typeface="Lato"/>
                <a:sym typeface="Lato"/>
              </a:rPr>
              <a:t>We can keep a ‘Forgot Password’ link in the login page. That will take the user to get the ‘Reset Password’ link in his email.</a:t>
            </a:r>
            <a:endParaRPr i="1" sz="800">
              <a:highlight>
                <a:srgbClr val="FFFF00"/>
              </a:highlight>
              <a:latin typeface="Lato"/>
              <a:ea typeface="Lato"/>
              <a:cs typeface="Lato"/>
              <a:sym typeface="Lato"/>
            </a:endParaRPr>
          </a:p>
          <a:p>
            <a:pPr indent="0" lvl="0" marL="0" rtl="0" algn="l">
              <a:spcBef>
                <a:spcPts val="0"/>
              </a:spcBef>
              <a:spcAft>
                <a:spcPts val="0"/>
              </a:spcAft>
              <a:buNone/>
            </a:pPr>
            <a:r>
              <a:rPr i="1" lang="en" sz="800">
                <a:highlight>
                  <a:srgbClr val="FFFF00"/>
                </a:highlight>
                <a:latin typeface="Lato"/>
                <a:ea typeface="Lato"/>
                <a:cs typeface="Lato"/>
                <a:sym typeface="Lato"/>
              </a:rPr>
              <a:t>We can show the ‘Request Reset Password’ option to send a request to the ‘System Admin’ to send a ‘Reset Password’ link to the user.</a:t>
            </a:r>
            <a:endParaRPr i="1" sz="800">
              <a:highlight>
                <a:srgbClr val="FFFF00"/>
              </a:highlight>
              <a:latin typeface="Lato"/>
              <a:ea typeface="Lato"/>
              <a:cs typeface="Lato"/>
              <a:sym typeface="Lato"/>
            </a:endParaRPr>
          </a:p>
          <a:p>
            <a:pPr indent="0" lvl="0" marL="0" rtl="0" algn="l">
              <a:spcBef>
                <a:spcPts val="0"/>
              </a:spcBef>
              <a:spcAft>
                <a:spcPts val="0"/>
              </a:spcAft>
              <a:buNone/>
            </a:pPr>
            <a:r>
              <a:rPr i="1" lang="en" sz="800">
                <a:highlight>
                  <a:srgbClr val="FFFF00"/>
                </a:highlight>
                <a:latin typeface="Lato"/>
                <a:ea typeface="Lato"/>
                <a:cs typeface="Lato"/>
                <a:sym typeface="Lato"/>
              </a:rPr>
              <a:t>Admin can have a ‘Unlock’ button in user grid to unlock and that action will send a notification with ‘Reset Password’ link to user via email.</a:t>
            </a:r>
            <a:endParaRPr i="1" sz="800">
              <a:highlight>
                <a:srgbClr val="FFFF00"/>
              </a:highlight>
              <a:latin typeface="Lato"/>
              <a:ea typeface="Lato"/>
              <a:cs typeface="Lato"/>
              <a:sym typeface="Lato"/>
            </a:endParaRPr>
          </a:p>
          <a:p>
            <a:pPr indent="0" lvl="0" marL="0" rtl="0" algn="l">
              <a:spcBef>
                <a:spcPts val="0"/>
              </a:spcBef>
              <a:spcAft>
                <a:spcPts val="0"/>
              </a:spcAft>
              <a:buNone/>
            </a:pPr>
            <a:r>
              <a:t/>
            </a:r>
            <a:endParaRPr i="1" sz="800">
              <a:highlight>
                <a:srgbClr val="FFFF00"/>
              </a:highlight>
              <a:latin typeface="Lato"/>
              <a:ea typeface="Lato"/>
              <a:cs typeface="Lato"/>
              <a:sym typeface="Lato"/>
            </a:endParaRPr>
          </a:p>
        </p:txBody>
      </p:sp>
      <p:sp>
        <p:nvSpPr>
          <p:cNvPr id="200" name="Google Shape;200;p22"/>
          <p:cNvSpPr txBox="1"/>
          <p:nvPr/>
        </p:nvSpPr>
        <p:spPr>
          <a:xfrm>
            <a:off x="823850" y="3124550"/>
            <a:ext cx="45870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lt2"/>
                </a:solidFill>
                <a:latin typeface="Montserrat"/>
                <a:ea typeface="Montserrat"/>
                <a:cs typeface="Montserrat"/>
                <a:sym typeface="Montserrat"/>
                <a:hlinkClick r:id="rId4"/>
              </a:rPr>
              <a:t>https://www.interaction-design.org/literature/article/introduction-to-the-essential-ideation-techniques-which-are-the-heart-of-design-thinking</a:t>
            </a:r>
            <a:endParaRPr sz="800" u="sng">
              <a:solidFill>
                <a:schemeClr val="lt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823850" y="1519600"/>
            <a:ext cx="7305300" cy="156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SCAMPER</a:t>
            </a:r>
            <a:endParaRPr/>
          </a:p>
          <a:p>
            <a:pPr indent="0" lvl="0" marL="0" rtl="0" algn="l">
              <a:spcBef>
                <a:spcPts val="0"/>
              </a:spcBef>
              <a:spcAft>
                <a:spcPts val="0"/>
              </a:spcAft>
              <a:buNone/>
            </a:pPr>
            <a:r>
              <a:t/>
            </a:r>
            <a:endParaRPr/>
          </a:p>
          <a:p>
            <a:pPr indent="-298450" lvl="0" marL="457200" rtl="0" algn="l">
              <a:lnSpc>
                <a:spcPct val="150000"/>
              </a:lnSpc>
              <a:spcBef>
                <a:spcPts val="0"/>
              </a:spcBef>
              <a:spcAft>
                <a:spcPts val="0"/>
              </a:spcAft>
              <a:buSzPts val="1100"/>
              <a:buChar char="●"/>
            </a:pPr>
            <a:r>
              <a:rPr lang="en" sz="1100">
                <a:solidFill>
                  <a:schemeClr val="lt2"/>
                </a:solidFill>
              </a:rPr>
              <a:t>Substitute:</a:t>
            </a:r>
            <a:r>
              <a:rPr lang="en" sz="1100"/>
              <a:t> Look at your current products or processes, and ask yourself. Could you substitute any parts for more affordable or effective alternatives? </a:t>
            </a:r>
            <a:endParaRPr sz="1100"/>
          </a:p>
          <a:p>
            <a:pPr indent="-298450" lvl="0" marL="457200" rtl="0" algn="l">
              <a:lnSpc>
                <a:spcPct val="150000"/>
              </a:lnSpc>
              <a:spcBef>
                <a:spcPts val="0"/>
              </a:spcBef>
              <a:spcAft>
                <a:spcPts val="0"/>
              </a:spcAft>
              <a:buSzPts val="1100"/>
              <a:buChar char="●"/>
            </a:pPr>
            <a:r>
              <a:rPr lang="en" sz="1100">
                <a:solidFill>
                  <a:schemeClr val="lt2"/>
                </a:solidFill>
              </a:rPr>
              <a:t>Combine:</a:t>
            </a:r>
            <a:r>
              <a:rPr lang="en" sz="1100"/>
              <a:t> Have you tried creating something new by mixing two existing parts of your business?</a:t>
            </a:r>
            <a:endParaRPr sz="1100"/>
          </a:p>
          <a:p>
            <a:pPr indent="-298450" lvl="0" marL="457200" rtl="0" algn="l">
              <a:lnSpc>
                <a:spcPct val="150000"/>
              </a:lnSpc>
              <a:spcBef>
                <a:spcPts val="0"/>
              </a:spcBef>
              <a:spcAft>
                <a:spcPts val="0"/>
              </a:spcAft>
              <a:buSzPts val="1100"/>
              <a:buChar char="●"/>
            </a:pPr>
            <a:r>
              <a:rPr lang="en" sz="1100">
                <a:solidFill>
                  <a:schemeClr val="lt2"/>
                </a:solidFill>
              </a:rPr>
              <a:t>Adapt:</a:t>
            </a:r>
            <a:r>
              <a:rPr lang="en" sz="1100"/>
              <a:t> How could you transform your product to fill a gap in the market?</a:t>
            </a:r>
            <a:endParaRPr sz="1100"/>
          </a:p>
          <a:p>
            <a:pPr indent="-298450" lvl="0" marL="457200" rtl="0" algn="l">
              <a:lnSpc>
                <a:spcPct val="150000"/>
              </a:lnSpc>
              <a:spcBef>
                <a:spcPts val="0"/>
              </a:spcBef>
              <a:spcAft>
                <a:spcPts val="0"/>
              </a:spcAft>
              <a:buSzPts val="1100"/>
              <a:buChar char="●"/>
            </a:pPr>
            <a:r>
              <a:rPr lang="en" sz="1100">
                <a:solidFill>
                  <a:schemeClr val="lt2"/>
                </a:solidFill>
              </a:rPr>
              <a:t>Modify:</a:t>
            </a:r>
            <a:r>
              <a:rPr lang="en" sz="1100"/>
              <a:t>  Why not try changing the look feel or shape of your product?</a:t>
            </a:r>
            <a:endParaRPr sz="1100"/>
          </a:p>
          <a:p>
            <a:pPr indent="-298450" lvl="0" marL="457200" rtl="0" algn="l">
              <a:lnSpc>
                <a:spcPct val="150000"/>
              </a:lnSpc>
              <a:spcBef>
                <a:spcPts val="0"/>
              </a:spcBef>
              <a:spcAft>
                <a:spcPts val="0"/>
              </a:spcAft>
              <a:buSzPts val="1100"/>
              <a:buChar char="●"/>
            </a:pPr>
            <a:r>
              <a:rPr lang="en" sz="1100">
                <a:solidFill>
                  <a:schemeClr val="lt2"/>
                </a:solidFill>
              </a:rPr>
              <a:t>Put to another use:</a:t>
            </a:r>
            <a:r>
              <a:rPr lang="en" sz="1100"/>
              <a:t> Could your product be useful elsewhere? Or, could you adapt to reach a wider target audience?</a:t>
            </a:r>
            <a:endParaRPr sz="1100"/>
          </a:p>
          <a:p>
            <a:pPr indent="-298450" lvl="0" marL="457200" rtl="0" algn="l">
              <a:lnSpc>
                <a:spcPct val="150000"/>
              </a:lnSpc>
              <a:spcBef>
                <a:spcPts val="0"/>
              </a:spcBef>
              <a:spcAft>
                <a:spcPts val="0"/>
              </a:spcAft>
              <a:buSzPts val="1100"/>
              <a:buChar char="●"/>
            </a:pPr>
            <a:r>
              <a:rPr lang="en" sz="1100">
                <a:solidFill>
                  <a:schemeClr val="lt2"/>
                </a:solidFill>
              </a:rPr>
              <a:t>Eliminate:</a:t>
            </a:r>
            <a:r>
              <a:rPr lang="en" sz="1100"/>
              <a:t> Is your product as streamlined as possible? How could you simplify it?</a:t>
            </a:r>
            <a:endParaRPr sz="1100"/>
          </a:p>
          <a:p>
            <a:pPr indent="-298450" lvl="0" marL="457200" rtl="0" algn="l">
              <a:lnSpc>
                <a:spcPct val="150000"/>
              </a:lnSpc>
              <a:spcBef>
                <a:spcPts val="0"/>
              </a:spcBef>
              <a:spcAft>
                <a:spcPts val="0"/>
              </a:spcAft>
              <a:buSzPts val="1100"/>
              <a:buChar char="●"/>
            </a:pPr>
            <a:r>
              <a:rPr lang="en" sz="1100">
                <a:solidFill>
                  <a:schemeClr val="lt2"/>
                </a:solidFill>
              </a:rPr>
              <a:t>Reverse: </a:t>
            </a:r>
            <a:r>
              <a:rPr lang="en" sz="1100"/>
              <a:t>What would happen if you did the exact opposite to what you are doing now?</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823850" y="15196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Prototype</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rPr lang="en" sz="1300"/>
              <a:t>The design team will now produce a number of inexpensive, scaled down versions of the product or specific features found within the product, so they can investigate the problem solutions generated in the previous stage.</a:t>
            </a:r>
            <a:endParaRPr sz="1300"/>
          </a:p>
        </p:txBody>
      </p:sp>
      <p:pic>
        <p:nvPicPr>
          <p:cNvPr id="211" name="Google Shape;211;p24"/>
          <p:cNvPicPr preferRelativeResize="0"/>
          <p:nvPr/>
        </p:nvPicPr>
        <p:blipFill>
          <a:blip r:embed="rId3">
            <a:alphaModFix/>
          </a:blip>
          <a:stretch>
            <a:fillRect/>
          </a:stretch>
        </p:blipFill>
        <p:spPr>
          <a:xfrm>
            <a:off x="5857425" y="1219850"/>
            <a:ext cx="2508903" cy="1748200"/>
          </a:xfrm>
          <a:prstGeom prst="rect">
            <a:avLst/>
          </a:prstGeom>
          <a:noFill/>
          <a:ln>
            <a:noFill/>
          </a:ln>
        </p:spPr>
      </p:pic>
      <p:sp>
        <p:nvSpPr>
          <p:cNvPr id="212" name="Google Shape;212;p24"/>
          <p:cNvSpPr txBox="1"/>
          <p:nvPr/>
        </p:nvSpPr>
        <p:spPr>
          <a:xfrm>
            <a:off x="5859525" y="2966575"/>
            <a:ext cx="25047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999999"/>
                </a:solidFill>
                <a:latin typeface="Lato"/>
                <a:ea typeface="Lato"/>
                <a:cs typeface="Lato"/>
                <a:sym typeface="Lato"/>
              </a:rPr>
              <a:t>Source: Interaction Design Foundation</a:t>
            </a:r>
            <a:endParaRPr sz="700">
              <a:solidFill>
                <a:srgbClr val="999999"/>
              </a:solidFill>
              <a:latin typeface="Lato"/>
              <a:ea typeface="Lato"/>
              <a:cs typeface="Lato"/>
              <a:sym typeface="Lato"/>
            </a:endParaRPr>
          </a:p>
        </p:txBody>
      </p:sp>
      <p:sp>
        <p:nvSpPr>
          <p:cNvPr id="213" name="Google Shape;213;p24"/>
          <p:cNvSpPr txBox="1"/>
          <p:nvPr/>
        </p:nvSpPr>
        <p:spPr>
          <a:xfrm>
            <a:off x="823850" y="4085950"/>
            <a:ext cx="75405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highlight>
                  <a:srgbClr val="FFFF00"/>
                </a:highlight>
                <a:latin typeface="Lato"/>
                <a:ea typeface="Lato"/>
                <a:cs typeface="Lato"/>
                <a:sym typeface="Lato"/>
              </a:rPr>
              <a:t>Put a ‘Forgot Password’ link into the login page. Design the ‘Email Notification’ for the user. Design User list in admin panel with the option to send a ‘Reset Password’ link to the user. Design other relevant screens and include them considering all happy paths and unhappy paths (if ‘Reset Password’ link expired) into the flow.</a:t>
            </a:r>
            <a:endParaRPr i="1" sz="800">
              <a:highlight>
                <a:srgbClr val="FFFF00"/>
              </a:highlight>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823850" y="15196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rPr lang="en" sz="1300"/>
              <a:t>Designers or evaluators rigorously test the complete product using the best solutions identified during the prototyping phase.</a:t>
            </a:r>
            <a:endParaRPr sz="1300"/>
          </a:p>
        </p:txBody>
      </p:sp>
      <p:pic>
        <p:nvPicPr>
          <p:cNvPr id="219" name="Google Shape;219;p25"/>
          <p:cNvPicPr preferRelativeResize="0"/>
          <p:nvPr/>
        </p:nvPicPr>
        <p:blipFill>
          <a:blip r:embed="rId3">
            <a:alphaModFix/>
          </a:blip>
          <a:stretch>
            <a:fillRect/>
          </a:stretch>
        </p:blipFill>
        <p:spPr>
          <a:xfrm>
            <a:off x="5857425" y="1219850"/>
            <a:ext cx="2508903" cy="1748200"/>
          </a:xfrm>
          <a:prstGeom prst="rect">
            <a:avLst/>
          </a:prstGeom>
          <a:noFill/>
          <a:ln>
            <a:noFill/>
          </a:ln>
        </p:spPr>
      </p:pic>
      <p:sp>
        <p:nvSpPr>
          <p:cNvPr id="220" name="Google Shape;220;p25"/>
          <p:cNvSpPr txBox="1"/>
          <p:nvPr/>
        </p:nvSpPr>
        <p:spPr>
          <a:xfrm>
            <a:off x="5859525" y="2966575"/>
            <a:ext cx="25047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999999"/>
                </a:solidFill>
                <a:latin typeface="Lato"/>
                <a:ea typeface="Lato"/>
                <a:cs typeface="Lato"/>
                <a:sym typeface="Lato"/>
              </a:rPr>
              <a:t>Source: Interaction Design Foundation</a:t>
            </a:r>
            <a:endParaRPr sz="700">
              <a:solidFill>
                <a:srgbClr val="999999"/>
              </a:solidFill>
              <a:latin typeface="Lato"/>
              <a:ea typeface="Lato"/>
              <a:cs typeface="Lato"/>
              <a:sym typeface="Lato"/>
            </a:endParaRPr>
          </a:p>
        </p:txBody>
      </p:sp>
      <p:sp>
        <p:nvSpPr>
          <p:cNvPr id="221" name="Google Shape;221;p25"/>
          <p:cNvSpPr txBox="1"/>
          <p:nvPr/>
        </p:nvSpPr>
        <p:spPr>
          <a:xfrm>
            <a:off x="823850" y="4085950"/>
            <a:ext cx="75405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highlight>
                  <a:srgbClr val="FFFF00"/>
                </a:highlight>
                <a:latin typeface="Lato"/>
                <a:ea typeface="Lato"/>
                <a:cs typeface="Lato"/>
                <a:sym typeface="Lato"/>
              </a:rPr>
              <a:t>Best way to test a prototype is to have user feedback. Prototypes to be tested also by your Design Lead, Architects or other stakeholders. This also can be evaluated in refinement session. As well as new issues and challenges come, they should be included in the flow and to be tested again before handing it over to developers.</a:t>
            </a:r>
            <a:endParaRPr i="1" sz="800">
              <a:highlight>
                <a:srgbClr val="FFFF00"/>
              </a:highlight>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talk about </a:t>
            </a:r>
            <a:endParaRPr/>
          </a:p>
          <a:p>
            <a:pPr indent="0" lvl="0" marL="0" rtl="0" algn="l">
              <a:spcBef>
                <a:spcPts val="0"/>
              </a:spcBef>
              <a:spcAft>
                <a:spcPts val="0"/>
              </a:spcAft>
              <a:buNone/>
            </a:pPr>
            <a:r>
              <a:rPr lang="en"/>
              <a:t>‘Lean UX’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297500" y="393750"/>
            <a:ext cx="70389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Introduction to Lean UX</a:t>
            </a:r>
            <a:endParaRPr/>
          </a:p>
        </p:txBody>
      </p:sp>
      <p:sp>
        <p:nvSpPr>
          <p:cNvPr id="232" name="Google Shape;232;p27"/>
          <p:cNvSpPr txBox="1"/>
          <p:nvPr>
            <p:ph idx="1" type="body"/>
          </p:nvPr>
        </p:nvSpPr>
        <p:spPr>
          <a:xfrm>
            <a:off x="1297500" y="1567550"/>
            <a:ext cx="3403200" cy="29112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Lean UX is an incredibly useful technique when working on projects where the Agile development method is used. Traditional UX techniques often don’t work when development is conducted in rapid bursts – there’s not enough time to deliver UX in the same way.</a:t>
            </a:r>
            <a:endParaRPr/>
          </a:p>
        </p:txBody>
      </p:sp>
      <p:pic>
        <p:nvPicPr>
          <p:cNvPr id="233" name="Google Shape;233;p27"/>
          <p:cNvPicPr preferRelativeResize="0"/>
          <p:nvPr/>
        </p:nvPicPr>
        <p:blipFill>
          <a:blip r:embed="rId3">
            <a:alphaModFix/>
          </a:blip>
          <a:stretch>
            <a:fillRect/>
          </a:stretch>
        </p:blipFill>
        <p:spPr>
          <a:xfrm>
            <a:off x="5279124" y="1807263"/>
            <a:ext cx="3403198" cy="2275696"/>
          </a:xfrm>
          <a:prstGeom prst="rect">
            <a:avLst/>
          </a:prstGeom>
          <a:noFill/>
          <a:ln>
            <a:noFill/>
          </a:ln>
        </p:spPr>
      </p:pic>
      <p:pic>
        <p:nvPicPr>
          <p:cNvPr id="234" name="Google Shape;234;p27"/>
          <p:cNvPicPr preferRelativeResize="0"/>
          <p:nvPr/>
        </p:nvPicPr>
        <p:blipFill>
          <a:blip r:embed="rId4">
            <a:alphaModFix/>
          </a:blip>
          <a:stretch>
            <a:fillRect/>
          </a:stretch>
        </p:blipFill>
        <p:spPr>
          <a:xfrm>
            <a:off x="5279125" y="1552891"/>
            <a:ext cx="3403201" cy="27844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Lean UX – What is It?</a:t>
            </a:r>
            <a:endParaRPr b="1" sz="1800"/>
          </a:p>
          <a:p>
            <a:pPr indent="0" lvl="0" marL="0" rtl="0" algn="l">
              <a:spcBef>
                <a:spcPts val="1600"/>
              </a:spcBef>
              <a:spcAft>
                <a:spcPts val="1600"/>
              </a:spcAft>
              <a:buNone/>
            </a:pPr>
            <a:r>
              <a:rPr lang="en" sz="1600"/>
              <a:t>Lean UX is slightly different. You aren’t focused on detailed deliverables. You are looking to produce changes that improve the product in the here and now – essentially to mould the outcome for the better.</a:t>
            </a:r>
            <a:endParaRPr sz="1600"/>
          </a:p>
        </p:txBody>
      </p:sp>
      <p:sp>
        <p:nvSpPr>
          <p:cNvPr id="240" name="Google Shape;240;p28"/>
          <p:cNvSpPr txBox="1"/>
          <p:nvPr>
            <p:ph idx="2" type="body"/>
          </p:nvPr>
        </p:nvSpPr>
        <p:spPr>
          <a:xfrm>
            <a:off x="4933225" y="1567550"/>
            <a:ext cx="3708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Typical questions might include:</a:t>
            </a:r>
            <a:endParaRPr b="1" sz="1800"/>
          </a:p>
          <a:p>
            <a:pPr indent="-330200" lvl="0" marL="457200" rtl="0" algn="l">
              <a:spcBef>
                <a:spcPts val="1600"/>
              </a:spcBef>
              <a:spcAft>
                <a:spcPts val="0"/>
              </a:spcAft>
              <a:buSzPts val="1600"/>
              <a:buChar char="●"/>
            </a:pPr>
            <a:r>
              <a:rPr lang="en" sz="1600"/>
              <a:t>Who are our users?</a:t>
            </a:r>
            <a:endParaRPr sz="1600"/>
          </a:p>
          <a:p>
            <a:pPr indent="-330200" lvl="0" marL="457200" rtl="0" algn="l">
              <a:spcBef>
                <a:spcPts val="0"/>
              </a:spcBef>
              <a:spcAft>
                <a:spcPts val="0"/>
              </a:spcAft>
              <a:buSzPts val="1600"/>
              <a:buChar char="●"/>
            </a:pPr>
            <a:r>
              <a:rPr lang="en" sz="1600"/>
              <a:t>What is the product used for?</a:t>
            </a:r>
            <a:endParaRPr sz="1600"/>
          </a:p>
          <a:p>
            <a:pPr indent="-330200" lvl="0" marL="457200" rtl="0" algn="l">
              <a:spcBef>
                <a:spcPts val="0"/>
              </a:spcBef>
              <a:spcAft>
                <a:spcPts val="0"/>
              </a:spcAft>
              <a:buSzPts val="1600"/>
              <a:buChar char="●"/>
            </a:pPr>
            <a:r>
              <a:rPr lang="en" sz="1600"/>
              <a:t>When is it used?</a:t>
            </a:r>
            <a:endParaRPr sz="1600"/>
          </a:p>
          <a:p>
            <a:pPr indent="-330200" lvl="0" marL="457200" rtl="0" algn="l">
              <a:spcBef>
                <a:spcPts val="0"/>
              </a:spcBef>
              <a:spcAft>
                <a:spcPts val="0"/>
              </a:spcAft>
              <a:buSzPts val="1600"/>
              <a:buChar char="●"/>
            </a:pPr>
            <a:r>
              <a:rPr lang="en" sz="1600"/>
              <a:t>What situations is it used in?</a:t>
            </a:r>
            <a:endParaRPr sz="1600"/>
          </a:p>
          <a:p>
            <a:pPr indent="-330200" lvl="0" marL="457200" rtl="0" algn="l">
              <a:spcBef>
                <a:spcPts val="0"/>
              </a:spcBef>
              <a:spcAft>
                <a:spcPts val="0"/>
              </a:spcAft>
              <a:buSzPts val="1600"/>
              <a:buChar char="●"/>
            </a:pPr>
            <a:r>
              <a:rPr lang="en" sz="1600"/>
              <a:t>What will be the most important functionality?</a:t>
            </a:r>
            <a:endParaRPr sz="1600"/>
          </a:p>
          <a:p>
            <a:pPr indent="-330200" lvl="0" marL="457200" rtl="0" algn="l">
              <a:spcBef>
                <a:spcPts val="0"/>
              </a:spcBef>
              <a:spcAft>
                <a:spcPts val="0"/>
              </a:spcAft>
              <a:buSzPts val="1600"/>
              <a:buChar char="●"/>
            </a:pPr>
            <a:r>
              <a:rPr lang="en" sz="1600"/>
              <a:t>What’s the biggest risk to product delivery?</a:t>
            </a:r>
            <a:endParaRPr sz="1600"/>
          </a:p>
        </p:txBody>
      </p:sp>
      <p:sp>
        <p:nvSpPr>
          <p:cNvPr id="241" name="Google Shape;241;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Lean UX</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823850" y="1900600"/>
            <a:ext cx="43623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MVP and Lean UX</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rPr lang="en" sz="1300"/>
              <a:t>The Minimum Viable Product (MVP) is a core concept in Lean UX. The idea is to build the most basic version of the concept as possible, test it and if there are no valuable results to abandon it. </a:t>
            </a:r>
            <a:endParaRPr sz="1300"/>
          </a:p>
        </p:txBody>
      </p:sp>
      <p:sp>
        <p:nvSpPr>
          <p:cNvPr id="247" name="Google Shape;247;p29"/>
          <p:cNvSpPr txBox="1"/>
          <p:nvPr/>
        </p:nvSpPr>
        <p:spPr>
          <a:xfrm>
            <a:off x="5859525" y="3271375"/>
            <a:ext cx="28107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999999"/>
                </a:solidFill>
                <a:latin typeface="Lato"/>
                <a:ea typeface="Lato"/>
                <a:cs typeface="Lato"/>
                <a:sym typeface="Lato"/>
              </a:rPr>
              <a:t>Source: Interaction Design Foundation</a:t>
            </a:r>
            <a:endParaRPr sz="700">
              <a:solidFill>
                <a:srgbClr val="999999"/>
              </a:solidFill>
              <a:latin typeface="Lato"/>
              <a:ea typeface="Lato"/>
              <a:cs typeface="Lato"/>
              <a:sym typeface="Lato"/>
            </a:endParaRPr>
          </a:p>
        </p:txBody>
      </p:sp>
      <p:pic>
        <p:nvPicPr>
          <p:cNvPr id="248" name="Google Shape;248;p29"/>
          <p:cNvPicPr preferRelativeResize="0"/>
          <p:nvPr/>
        </p:nvPicPr>
        <p:blipFill>
          <a:blip r:embed="rId3">
            <a:alphaModFix/>
          </a:blip>
          <a:stretch>
            <a:fillRect/>
          </a:stretch>
        </p:blipFill>
        <p:spPr>
          <a:xfrm>
            <a:off x="5857426" y="1685612"/>
            <a:ext cx="2810700" cy="157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0"/>
          <p:cNvPicPr preferRelativeResize="0"/>
          <p:nvPr/>
        </p:nvPicPr>
        <p:blipFill rotWithShape="1">
          <a:blip r:embed="rId3">
            <a:alphaModFix/>
          </a:blip>
          <a:srcRect b="6964" l="0" r="0" t="8511"/>
          <a:stretch/>
        </p:blipFill>
        <p:spPr>
          <a:xfrm>
            <a:off x="0" y="0"/>
            <a:ext cx="9143998" cy="5143501"/>
          </a:xfrm>
          <a:prstGeom prst="rect">
            <a:avLst/>
          </a:prstGeom>
          <a:noFill/>
          <a:ln>
            <a:noFill/>
          </a:ln>
        </p:spPr>
      </p:pic>
      <p:sp>
        <p:nvSpPr>
          <p:cNvPr id="254" name="Google Shape;254;p30"/>
          <p:cNvSpPr txBox="1"/>
          <p:nvPr/>
        </p:nvSpPr>
        <p:spPr>
          <a:xfrm>
            <a:off x="729450" y="3917125"/>
            <a:ext cx="7688100" cy="9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3600">
                <a:solidFill>
                  <a:srgbClr val="FFFFFF"/>
                </a:solidFill>
                <a:latin typeface="Lato"/>
                <a:ea typeface="Lato"/>
                <a:cs typeface="Lato"/>
                <a:sym typeface="Lato"/>
              </a:rPr>
              <a:t>Thank You</a:t>
            </a:r>
            <a:endParaRPr b="1" i="1" sz="3600">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8" name="Shape 258"/>
        <p:cNvGrpSpPr/>
        <p:nvPr/>
      </p:nvGrpSpPr>
      <p:grpSpPr>
        <a:xfrm>
          <a:off x="0" y="0"/>
          <a:ext cx="0" cy="0"/>
          <a:chOff x="0" y="0"/>
          <a:chExt cx="0" cy="0"/>
        </a:xfrm>
      </p:grpSpPr>
      <p:sp>
        <p:nvSpPr>
          <p:cNvPr id="259" name="Google Shape;259;p31"/>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UX for Enterprise</a:t>
            </a:r>
            <a:endParaRPr>
              <a:solidFill>
                <a:srgbClr val="000000"/>
              </a:solidFill>
            </a:endParaRPr>
          </a:p>
        </p:txBody>
      </p:sp>
      <p:sp>
        <p:nvSpPr>
          <p:cNvPr id="260" name="Google Shape;260;p31"/>
          <p:cNvSpPr txBox="1"/>
          <p:nvPr>
            <p:ph idx="1" type="subTitle"/>
          </p:nvPr>
        </p:nvSpPr>
        <p:spPr>
          <a:xfrm>
            <a:off x="3634200" y="2318700"/>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Monirul Islam</a:t>
            </a:r>
            <a:endParaRPr sz="1800">
              <a:solidFill>
                <a:srgbClr val="000000"/>
              </a:solidFill>
            </a:endParaRPr>
          </a:p>
          <a:p>
            <a:pPr indent="0" lvl="0" marL="0" rtl="0" algn="l">
              <a:spcBef>
                <a:spcPts val="0"/>
              </a:spcBef>
              <a:spcAft>
                <a:spcPts val="0"/>
              </a:spcAft>
              <a:buNone/>
            </a:pPr>
            <a:r>
              <a:rPr lang="en">
                <a:solidFill>
                  <a:schemeClr val="dk1"/>
                </a:solidFill>
              </a:rPr>
              <a:t>Senior UI/UX Designer @ Bit Mascot</a:t>
            </a:r>
            <a:endParaRPr>
              <a:solidFill>
                <a:schemeClr val="dk1"/>
              </a:solidFill>
            </a:endParaRPr>
          </a:p>
          <a:p>
            <a:pPr indent="0" lvl="0" marL="0" rtl="0" algn="l">
              <a:spcBef>
                <a:spcPts val="0"/>
              </a:spcBef>
              <a:spcAft>
                <a:spcPts val="0"/>
              </a:spcAft>
              <a:buNone/>
            </a:pPr>
            <a:r>
              <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Thinking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a:t>What is Design Thinking and Why Is It So Popular?</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64" name="Shape 264"/>
        <p:cNvGrpSpPr/>
        <p:nvPr/>
      </p:nvGrpSpPr>
      <p:grpSpPr>
        <a:xfrm>
          <a:off x="0" y="0"/>
          <a:ext cx="0" cy="0"/>
          <a:chOff x="0" y="0"/>
          <a:chExt cx="0" cy="0"/>
        </a:xfrm>
      </p:grpSpPr>
      <p:sp>
        <p:nvSpPr>
          <p:cNvPr id="265" name="Google Shape;265;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Enterprise software, also known as enterprise application software, is purpose-designed computer software used to satisfy the needs of an organization rather than individual users. </a:t>
            </a:r>
            <a:endParaRPr sz="1800">
              <a:solidFill>
                <a:schemeClr val="dk1"/>
              </a:solidFill>
            </a:endParaRPr>
          </a:p>
          <a:p>
            <a:pPr indent="-342900" lvl="0" marL="457200" rtl="0" algn="l">
              <a:spcBef>
                <a:spcPts val="1600"/>
              </a:spcBef>
              <a:spcAft>
                <a:spcPts val="0"/>
              </a:spcAft>
              <a:buClr>
                <a:schemeClr val="dk1"/>
              </a:buClr>
              <a:buSzPts val="1800"/>
              <a:buChar char="-"/>
            </a:pPr>
            <a:r>
              <a:rPr lang="en" sz="1800">
                <a:solidFill>
                  <a:schemeClr val="dk1"/>
                </a:solidFill>
              </a:rPr>
              <a:t>Wiki</a:t>
            </a:r>
            <a:endParaRPr sz="18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69" name="Shape 269"/>
        <p:cNvGrpSpPr/>
        <p:nvPr/>
      </p:nvGrpSpPr>
      <p:grpSpPr>
        <a:xfrm>
          <a:off x="0" y="0"/>
          <a:ext cx="0" cy="0"/>
          <a:chOff x="0" y="0"/>
          <a:chExt cx="0" cy="0"/>
        </a:xfrm>
      </p:grpSpPr>
      <p:sp>
        <p:nvSpPr>
          <p:cNvPr id="270" name="Google Shape;270;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Enterprise UX Design vs. Startup UX Design</a:t>
            </a:r>
            <a:endParaRPr>
              <a:solidFill>
                <a:schemeClr val="dk1"/>
              </a:solidFill>
            </a:endParaRPr>
          </a:p>
        </p:txBody>
      </p:sp>
      <p:sp>
        <p:nvSpPr>
          <p:cNvPr id="271" name="Google Shape;271;p33"/>
          <p:cNvSpPr txBox="1"/>
          <p:nvPr>
            <p:ph idx="1" type="body"/>
          </p:nvPr>
        </p:nvSpPr>
        <p:spPr>
          <a:xfrm>
            <a:off x="1392475" y="1950725"/>
            <a:ext cx="3135600" cy="222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highlight>
                  <a:srgbClr val="FFFFFF"/>
                </a:highlight>
                <a:latin typeface="Arial"/>
                <a:ea typeface="Arial"/>
                <a:cs typeface="Arial"/>
                <a:sym typeface="Arial"/>
              </a:rPr>
              <a:t>When it comes to </a:t>
            </a:r>
            <a:r>
              <a:rPr b="1" lang="en" sz="1350">
                <a:solidFill>
                  <a:schemeClr val="dk1"/>
                </a:solidFill>
                <a:highlight>
                  <a:srgbClr val="FFFFFF"/>
                </a:highlight>
                <a:latin typeface="Arial"/>
                <a:ea typeface="Arial"/>
                <a:cs typeface="Arial"/>
                <a:sym typeface="Arial"/>
              </a:rPr>
              <a:t>enterprise UX</a:t>
            </a:r>
            <a:r>
              <a:rPr lang="en" sz="1350">
                <a:solidFill>
                  <a:schemeClr val="dk1"/>
                </a:solidFill>
                <a:highlight>
                  <a:srgbClr val="FFFFFF"/>
                </a:highlight>
                <a:latin typeface="Arial"/>
                <a:ea typeface="Arial"/>
                <a:cs typeface="Arial"/>
                <a:sym typeface="Arial"/>
              </a:rPr>
              <a:t> design, teams are often responsible for building or improving upon products as efficiently as possible. The pressure to meet deadlines can cause some teams to neglect key elements of a strong user experience. </a:t>
            </a:r>
            <a:endParaRPr sz="1400">
              <a:solidFill>
                <a:schemeClr val="dk1"/>
              </a:solidFill>
            </a:endParaRPr>
          </a:p>
        </p:txBody>
      </p:sp>
      <p:sp>
        <p:nvSpPr>
          <p:cNvPr id="272" name="Google Shape;272;p33"/>
          <p:cNvSpPr txBox="1"/>
          <p:nvPr>
            <p:ph idx="1" type="body"/>
          </p:nvPr>
        </p:nvSpPr>
        <p:spPr>
          <a:xfrm>
            <a:off x="5117550" y="1950725"/>
            <a:ext cx="3135600" cy="222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highlight>
                  <a:srgbClr val="FFFFFF"/>
                </a:highlight>
                <a:latin typeface="Arial"/>
                <a:ea typeface="Arial"/>
                <a:cs typeface="Arial"/>
                <a:sym typeface="Arial"/>
              </a:rPr>
              <a:t>The same can’t always be said for user experience designers at new </a:t>
            </a:r>
            <a:r>
              <a:rPr b="1" lang="en" sz="1350">
                <a:solidFill>
                  <a:schemeClr val="dk1"/>
                </a:solidFill>
                <a:highlight>
                  <a:srgbClr val="FFFFFF"/>
                </a:highlight>
                <a:latin typeface="Arial"/>
                <a:ea typeface="Arial"/>
                <a:cs typeface="Arial"/>
                <a:sym typeface="Arial"/>
              </a:rPr>
              <a:t>startups</a:t>
            </a:r>
            <a:r>
              <a:rPr lang="en" sz="1350">
                <a:solidFill>
                  <a:schemeClr val="dk1"/>
                </a:solidFill>
                <a:highlight>
                  <a:srgbClr val="FFFFFF"/>
                </a:highlight>
                <a:latin typeface="Arial"/>
                <a:ea typeface="Arial"/>
                <a:cs typeface="Arial"/>
                <a:sym typeface="Arial"/>
              </a:rPr>
              <a:t>. Since the organization doesn’t have any existing customers yet, there’s simply less pressure to deliver the product. The goal at the start is merely to build the strongest app possible. </a:t>
            </a:r>
            <a:endParaRPr sz="1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76" name="Shape 276"/>
        <p:cNvGrpSpPr/>
        <p:nvPr/>
      </p:nvGrpSpPr>
      <p:grpSpPr>
        <a:xfrm>
          <a:off x="0" y="0"/>
          <a:ext cx="0" cy="0"/>
          <a:chOff x="0" y="0"/>
          <a:chExt cx="0" cy="0"/>
        </a:xfrm>
      </p:grpSpPr>
      <p:sp>
        <p:nvSpPr>
          <p:cNvPr id="277" name="Google Shape;277;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Who is our user?</a:t>
            </a:r>
            <a:endParaRPr>
              <a:solidFill>
                <a:schemeClr val="dk1"/>
              </a:solidFill>
            </a:endParaRPr>
          </a:p>
        </p:txBody>
      </p:sp>
      <p:pic>
        <p:nvPicPr>
          <p:cNvPr id="278" name="Google Shape;278;p34"/>
          <p:cNvPicPr preferRelativeResize="0"/>
          <p:nvPr/>
        </p:nvPicPr>
        <p:blipFill>
          <a:blip r:embed="rId3">
            <a:alphaModFix/>
          </a:blip>
          <a:stretch>
            <a:fillRect/>
          </a:stretch>
        </p:blipFill>
        <p:spPr>
          <a:xfrm>
            <a:off x="1819275" y="2199650"/>
            <a:ext cx="5581650" cy="2190750"/>
          </a:xfrm>
          <a:prstGeom prst="rect">
            <a:avLst/>
          </a:prstGeom>
          <a:noFill/>
          <a:ln>
            <a:noFill/>
          </a:ln>
        </p:spPr>
      </p:pic>
      <p:sp>
        <p:nvSpPr>
          <p:cNvPr id="279" name="Google Shape;279;p34"/>
          <p:cNvSpPr txBox="1"/>
          <p:nvPr/>
        </p:nvSpPr>
        <p:spPr>
          <a:xfrm>
            <a:off x="380775" y="2849500"/>
            <a:ext cx="1380900" cy="48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Lawer</a:t>
            </a:r>
            <a:endParaRPr>
              <a:latin typeface="Lato"/>
              <a:ea typeface="Lato"/>
              <a:cs typeface="Lato"/>
              <a:sym typeface="Lato"/>
            </a:endParaRPr>
          </a:p>
        </p:txBody>
      </p:sp>
      <p:sp>
        <p:nvSpPr>
          <p:cNvPr id="280" name="Google Shape;280;p34"/>
          <p:cNvSpPr txBox="1"/>
          <p:nvPr/>
        </p:nvSpPr>
        <p:spPr>
          <a:xfrm>
            <a:off x="7619250" y="2728325"/>
            <a:ext cx="1380900" cy="48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Accountant</a:t>
            </a:r>
            <a:endParaRPr>
              <a:latin typeface="Lato"/>
              <a:ea typeface="Lato"/>
              <a:cs typeface="Lato"/>
              <a:sym typeface="Lato"/>
            </a:endParaRPr>
          </a:p>
        </p:txBody>
      </p:sp>
      <p:sp>
        <p:nvSpPr>
          <p:cNvPr id="281" name="Google Shape;281;p34"/>
          <p:cNvSpPr txBox="1"/>
          <p:nvPr/>
        </p:nvSpPr>
        <p:spPr>
          <a:xfrm>
            <a:off x="3658325" y="4503700"/>
            <a:ext cx="2208600" cy="48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Air Traffic Controller </a:t>
            </a:r>
            <a:endParaRPr>
              <a:latin typeface="Lato"/>
              <a:ea typeface="Lato"/>
              <a:cs typeface="Lato"/>
              <a:sym typeface="Lato"/>
            </a:endParaRPr>
          </a:p>
        </p:txBody>
      </p:sp>
      <p:sp>
        <p:nvSpPr>
          <p:cNvPr id="282" name="Google Shape;282;p34"/>
          <p:cNvSpPr txBox="1"/>
          <p:nvPr/>
        </p:nvSpPr>
        <p:spPr>
          <a:xfrm>
            <a:off x="3406800" y="1307850"/>
            <a:ext cx="2054100" cy="48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Pharma Researcher</a:t>
            </a:r>
            <a:endParaRPr>
              <a:latin typeface="Lato"/>
              <a:ea typeface="Lato"/>
              <a:cs typeface="Lato"/>
              <a:sym typeface="Lato"/>
            </a:endParaRPr>
          </a:p>
        </p:txBody>
      </p:sp>
      <p:sp>
        <p:nvSpPr>
          <p:cNvPr id="283" name="Google Shape;283;p34"/>
          <p:cNvSpPr txBox="1"/>
          <p:nvPr/>
        </p:nvSpPr>
        <p:spPr>
          <a:xfrm>
            <a:off x="407100" y="4456775"/>
            <a:ext cx="1923600" cy="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HR Representative</a:t>
            </a:r>
            <a:endParaRPr>
              <a:latin typeface="Lato"/>
              <a:ea typeface="Lato"/>
              <a:cs typeface="Lato"/>
              <a:sym typeface="Lato"/>
            </a:endParaRPr>
          </a:p>
        </p:txBody>
      </p:sp>
      <p:sp>
        <p:nvSpPr>
          <p:cNvPr id="284" name="Google Shape;284;p34"/>
          <p:cNvSpPr txBox="1"/>
          <p:nvPr/>
        </p:nvSpPr>
        <p:spPr>
          <a:xfrm>
            <a:off x="7552450" y="4233475"/>
            <a:ext cx="2054100" cy="48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IT Admin</a:t>
            </a:r>
            <a:endParaRPr>
              <a:latin typeface="Lato"/>
              <a:ea typeface="Lato"/>
              <a:cs typeface="Lato"/>
              <a:sym typeface="Lato"/>
            </a:endParaRPr>
          </a:p>
        </p:txBody>
      </p:sp>
      <p:sp>
        <p:nvSpPr>
          <p:cNvPr id="285" name="Google Shape;285;p34"/>
          <p:cNvSpPr txBox="1"/>
          <p:nvPr/>
        </p:nvSpPr>
        <p:spPr>
          <a:xfrm>
            <a:off x="1014550" y="1683550"/>
            <a:ext cx="1380900" cy="48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Bank Teller</a:t>
            </a:r>
            <a:endParaRPr>
              <a:latin typeface="Lato"/>
              <a:ea typeface="Lato"/>
              <a:cs typeface="Lato"/>
              <a:sym typeface="Lato"/>
            </a:endParaRPr>
          </a:p>
        </p:txBody>
      </p:sp>
      <p:sp>
        <p:nvSpPr>
          <p:cNvPr id="286" name="Google Shape;286;p34"/>
          <p:cNvSpPr txBox="1"/>
          <p:nvPr/>
        </p:nvSpPr>
        <p:spPr>
          <a:xfrm>
            <a:off x="5914850" y="1373750"/>
            <a:ext cx="2574900" cy="48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Call Center Representative</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90" name="Shape 290"/>
        <p:cNvGrpSpPr/>
        <p:nvPr/>
      </p:nvGrpSpPr>
      <p:grpSpPr>
        <a:xfrm>
          <a:off x="0" y="0"/>
          <a:ext cx="0" cy="0"/>
          <a:chOff x="0" y="0"/>
          <a:chExt cx="0" cy="0"/>
        </a:xfrm>
      </p:grpSpPr>
      <p:sp>
        <p:nvSpPr>
          <p:cNvPr id="291" name="Google Shape;291;p35"/>
          <p:cNvSpPr txBox="1"/>
          <p:nvPr>
            <p:ph idx="1" type="body"/>
          </p:nvPr>
        </p:nvSpPr>
        <p:spPr>
          <a:xfrm>
            <a:off x="1052550" y="1567550"/>
            <a:ext cx="7038900" cy="84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Listen</a:t>
            </a:r>
            <a:endParaRPr sz="3600">
              <a:solidFill>
                <a:schemeClr val="dk1"/>
              </a:solidFill>
            </a:endParaRPr>
          </a:p>
        </p:txBody>
      </p:sp>
      <p:sp>
        <p:nvSpPr>
          <p:cNvPr id="292" name="Google Shape;292;p35"/>
          <p:cNvSpPr txBox="1"/>
          <p:nvPr>
            <p:ph idx="1" type="body"/>
          </p:nvPr>
        </p:nvSpPr>
        <p:spPr>
          <a:xfrm>
            <a:off x="1052550" y="2571750"/>
            <a:ext cx="7038900" cy="84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Understand</a:t>
            </a:r>
            <a:endParaRPr sz="3600">
              <a:solidFill>
                <a:schemeClr val="dk1"/>
              </a:solidFill>
            </a:endParaRPr>
          </a:p>
        </p:txBody>
      </p:sp>
      <p:sp>
        <p:nvSpPr>
          <p:cNvPr id="293" name="Google Shape;293;p35"/>
          <p:cNvSpPr txBox="1"/>
          <p:nvPr>
            <p:ph idx="1" type="body"/>
          </p:nvPr>
        </p:nvSpPr>
        <p:spPr>
          <a:xfrm>
            <a:off x="1052550" y="3575950"/>
            <a:ext cx="7038900" cy="84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Act</a:t>
            </a:r>
            <a:endParaRPr sz="3600">
              <a:solidFill>
                <a:schemeClr val="dk1"/>
              </a:solidFill>
            </a:endParaRPr>
          </a:p>
        </p:txBody>
      </p:sp>
      <p:sp>
        <p:nvSpPr>
          <p:cNvPr id="294" name="Google Shape;294;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Where do we start? </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98" name="Shape 298"/>
        <p:cNvGrpSpPr/>
        <p:nvPr/>
      </p:nvGrpSpPr>
      <p:grpSpPr>
        <a:xfrm>
          <a:off x="0" y="0"/>
          <a:ext cx="0" cy="0"/>
          <a:chOff x="0" y="0"/>
          <a:chExt cx="0" cy="0"/>
        </a:xfrm>
      </p:grpSpPr>
      <p:sp>
        <p:nvSpPr>
          <p:cNvPr id="299" name="Google Shape;299;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Where do we start? </a:t>
            </a:r>
            <a:endParaRPr>
              <a:solidFill>
                <a:schemeClr val="dk1"/>
              </a:solidFill>
            </a:endParaRPr>
          </a:p>
        </p:txBody>
      </p:sp>
      <p:sp>
        <p:nvSpPr>
          <p:cNvPr id="300" name="Google Shape;300;p36"/>
          <p:cNvSpPr txBox="1"/>
          <p:nvPr>
            <p:ph idx="1" type="body"/>
          </p:nvPr>
        </p:nvSpPr>
        <p:spPr>
          <a:xfrm>
            <a:off x="2638014" y="1443350"/>
            <a:ext cx="7038900" cy="28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Follow the process </a:t>
            </a:r>
            <a:endParaRPr sz="1800">
              <a:solidFill>
                <a:schemeClr val="dk1"/>
              </a:solidFill>
            </a:endParaRPr>
          </a:p>
          <a:p>
            <a:pPr indent="0" lvl="0" marL="0" rtl="0" algn="l">
              <a:spcBef>
                <a:spcPts val="1600"/>
              </a:spcBef>
              <a:spcAft>
                <a:spcPts val="0"/>
              </a:spcAft>
              <a:buNone/>
            </a:pPr>
            <a:r>
              <a:rPr lang="en" sz="1800">
                <a:solidFill>
                  <a:schemeClr val="dk1"/>
                </a:solidFill>
              </a:rPr>
              <a:t>Understand the </a:t>
            </a:r>
            <a:r>
              <a:rPr lang="en" sz="1800">
                <a:solidFill>
                  <a:schemeClr val="dk1"/>
                </a:solidFill>
              </a:rPr>
              <a:t>difference between Enterprise and Startup</a:t>
            </a:r>
            <a:r>
              <a:rPr lang="en" sz="1800">
                <a:solidFill>
                  <a:schemeClr val="dk1"/>
                </a:solidFill>
              </a:rPr>
              <a:t> </a:t>
            </a:r>
            <a:endParaRPr sz="1800">
              <a:solidFill>
                <a:schemeClr val="dk1"/>
              </a:solidFill>
            </a:endParaRPr>
          </a:p>
          <a:p>
            <a:pPr indent="0" lvl="0" marL="0" rtl="0" algn="l">
              <a:spcBef>
                <a:spcPts val="1600"/>
              </a:spcBef>
              <a:spcAft>
                <a:spcPts val="0"/>
              </a:spcAft>
              <a:buNone/>
            </a:pPr>
            <a:r>
              <a:rPr lang="en" sz="1800">
                <a:solidFill>
                  <a:schemeClr val="dk1"/>
                </a:solidFill>
              </a:rPr>
              <a:t>Focus on user’s goals</a:t>
            </a:r>
            <a:endParaRPr sz="1800">
              <a:solidFill>
                <a:schemeClr val="dk1"/>
              </a:solidFill>
            </a:endParaRPr>
          </a:p>
          <a:p>
            <a:pPr indent="0" lvl="0" marL="0" rtl="0" algn="l">
              <a:spcBef>
                <a:spcPts val="1600"/>
              </a:spcBef>
              <a:spcAft>
                <a:spcPts val="0"/>
              </a:spcAft>
              <a:buNone/>
            </a:pPr>
            <a:r>
              <a:rPr lang="en" sz="1800">
                <a:solidFill>
                  <a:schemeClr val="dk1"/>
                </a:solidFill>
              </a:rPr>
              <a:t>See outside your current project</a:t>
            </a:r>
            <a:endParaRPr sz="1800">
              <a:solidFill>
                <a:schemeClr val="dk1"/>
              </a:solidFill>
            </a:endParaRPr>
          </a:p>
          <a:p>
            <a:pPr indent="0" lvl="0" marL="0" rtl="0" algn="l">
              <a:spcBef>
                <a:spcPts val="1600"/>
              </a:spcBef>
              <a:spcAft>
                <a:spcPts val="1600"/>
              </a:spcAft>
              <a:buNone/>
            </a:pPr>
            <a:r>
              <a:rPr lang="en" sz="1800">
                <a:solidFill>
                  <a:schemeClr val="dk1"/>
                </a:solidFill>
              </a:rPr>
              <a:t>Make it simple</a:t>
            </a:r>
            <a:endParaRPr sz="1800">
              <a:solidFill>
                <a:schemeClr val="dk1"/>
              </a:solidFill>
            </a:endParaRPr>
          </a:p>
        </p:txBody>
      </p:sp>
      <p:pic>
        <p:nvPicPr>
          <p:cNvPr id="301" name="Google Shape;301;p36"/>
          <p:cNvPicPr preferRelativeResize="0"/>
          <p:nvPr/>
        </p:nvPicPr>
        <p:blipFill>
          <a:blip r:embed="rId3">
            <a:alphaModFix/>
          </a:blip>
          <a:stretch>
            <a:fillRect/>
          </a:stretch>
        </p:blipFill>
        <p:spPr>
          <a:xfrm>
            <a:off x="0" y="2097875"/>
            <a:ext cx="3338900" cy="3045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5" name="Shape 305"/>
        <p:cNvGrpSpPr/>
        <p:nvPr/>
      </p:nvGrpSpPr>
      <p:grpSpPr>
        <a:xfrm>
          <a:off x="0" y="0"/>
          <a:ext cx="0" cy="0"/>
          <a:chOff x="0" y="0"/>
          <a:chExt cx="0" cy="0"/>
        </a:xfrm>
      </p:grpSpPr>
      <p:sp>
        <p:nvSpPr>
          <p:cNvPr id="306" name="Google Shape;306;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Simplicity</a:t>
            </a:r>
            <a:endParaRPr>
              <a:solidFill>
                <a:schemeClr val="dk1"/>
              </a:solidFill>
            </a:endParaRPr>
          </a:p>
        </p:txBody>
      </p:sp>
      <p:pic>
        <p:nvPicPr>
          <p:cNvPr id="307" name="Google Shape;307;p37"/>
          <p:cNvPicPr preferRelativeResize="0"/>
          <p:nvPr/>
        </p:nvPicPr>
        <p:blipFill rotWithShape="1">
          <a:blip r:embed="rId3">
            <a:alphaModFix/>
          </a:blip>
          <a:srcRect b="7278" l="6270" r="5654" t="6693"/>
          <a:stretch/>
        </p:blipFill>
        <p:spPr>
          <a:xfrm>
            <a:off x="5121575" y="1172925"/>
            <a:ext cx="3740726" cy="2911200"/>
          </a:xfrm>
          <a:prstGeom prst="rect">
            <a:avLst/>
          </a:prstGeom>
          <a:noFill/>
          <a:ln>
            <a:noFill/>
          </a:ln>
        </p:spPr>
      </p:pic>
      <p:sp>
        <p:nvSpPr>
          <p:cNvPr id="308" name="Google Shape;308;p37"/>
          <p:cNvSpPr txBox="1"/>
          <p:nvPr>
            <p:ph idx="1" type="body"/>
          </p:nvPr>
        </p:nvSpPr>
        <p:spPr>
          <a:xfrm>
            <a:off x="1136775" y="1419150"/>
            <a:ext cx="3403200" cy="291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rPr>
              <a:t>Simplicity is often referred to as one of the fundamental principles of UX design. More and more features keep getting added in to a product without them being properly thought out.  Biggest challenge is to keep think sorted and simple!</a:t>
            </a:r>
            <a:endParaRPr sz="1400">
              <a:solidFill>
                <a:schemeClr val="dk1"/>
              </a:solidFill>
            </a:endParaRPr>
          </a:p>
          <a:p>
            <a:pPr indent="0" lvl="0" marL="0" rtl="0" algn="l">
              <a:lnSpc>
                <a:spcPct val="150000"/>
              </a:lnSpc>
              <a:spcBef>
                <a:spcPts val="160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12" name="Shape 312"/>
        <p:cNvGrpSpPr/>
        <p:nvPr/>
      </p:nvGrpSpPr>
      <p:grpSpPr>
        <a:xfrm>
          <a:off x="0" y="0"/>
          <a:ext cx="0" cy="0"/>
          <a:chOff x="0" y="0"/>
          <a:chExt cx="0" cy="0"/>
        </a:xfrm>
      </p:grpSpPr>
      <p:sp>
        <p:nvSpPr>
          <p:cNvPr id="313" name="Google Shape;313;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Understand what to put first</a:t>
            </a:r>
            <a:endParaRPr>
              <a:solidFill>
                <a:schemeClr val="dk1"/>
              </a:solidFill>
            </a:endParaRPr>
          </a:p>
        </p:txBody>
      </p:sp>
      <p:sp>
        <p:nvSpPr>
          <p:cNvPr id="314" name="Google Shape;314;p38"/>
          <p:cNvSpPr txBox="1"/>
          <p:nvPr>
            <p:ph idx="1" type="body"/>
          </p:nvPr>
        </p:nvSpPr>
        <p:spPr>
          <a:xfrm>
            <a:off x="1023325" y="1560250"/>
            <a:ext cx="7038900" cy="28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What are the challenges</a:t>
            </a:r>
            <a:endParaRPr sz="1800">
              <a:solidFill>
                <a:schemeClr val="dk1"/>
              </a:solidFill>
            </a:endParaRPr>
          </a:p>
          <a:p>
            <a:pPr indent="0" lvl="0" marL="0" rtl="0" algn="l">
              <a:spcBef>
                <a:spcPts val="1600"/>
              </a:spcBef>
              <a:spcAft>
                <a:spcPts val="0"/>
              </a:spcAft>
              <a:buNone/>
            </a:pPr>
            <a:r>
              <a:rPr lang="en" sz="1800">
                <a:solidFill>
                  <a:schemeClr val="dk1"/>
                </a:solidFill>
              </a:rPr>
              <a:t>Analyse the task list </a:t>
            </a:r>
            <a:endParaRPr sz="1800">
              <a:solidFill>
                <a:schemeClr val="dk1"/>
              </a:solidFill>
            </a:endParaRPr>
          </a:p>
          <a:p>
            <a:pPr indent="0" lvl="0" marL="0" rtl="0" algn="l">
              <a:spcBef>
                <a:spcPts val="1600"/>
              </a:spcBef>
              <a:spcAft>
                <a:spcPts val="0"/>
              </a:spcAft>
              <a:buNone/>
            </a:pPr>
            <a:r>
              <a:rPr lang="en" sz="1800">
                <a:solidFill>
                  <a:schemeClr val="dk1"/>
                </a:solidFill>
              </a:rPr>
              <a:t>Where to focus first</a:t>
            </a:r>
            <a:endParaRPr sz="1800">
              <a:solidFill>
                <a:schemeClr val="dk1"/>
              </a:solidFill>
            </a:endParaRPr>
          </a:p>
          <a:p>
            <a:pPr indent="0" lvl="0" marL="0" rtl="0" algn="l">
              <a:spcBef>
                <a:spcPts val="1600"/>
              </a:spcBef>
              <a:spcAft>
                <a:spcPts val="1600"/>
              </a:spcAft>
              <a:buNone/>
            </a:pPr>
            <a:r>
              <a:t/>
            </a:r>
            <a:endParaRPr sz="1800">
              <a:solidFill>
                <a:schemeClr val="dk1"/>
              </a:solidFill>
            </a:endParaRPr>
          </a:p>
        </p:txBody>
      </p:sp>
      <p:pic>
        <p:nvPicPr>
          <p:cNvPr id="315" name="Google Shape;315;p38"/>
          <p:cNvPicPr preferRelativeResize="0"/>
          <p:nvPr/>
        </p:nvPicPr>
        <p:blipFill>
          <a:blip r:embed="rId3">
            <a:alphaModFix/>
          </a:blip>
          <a:stretch>
            <a:fillRect/>
          </a:stretch>
        </p:blipFill>
        <p:spPr>
          <a:xfrm>
            <a:off x="5311550" y="2105301"/>
            <a:ext cx="1373550" cy="1961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19" name="Shape 319"/>
        <p:cNvGrpSpPr/>
        <p:nvPr/>
      </p:nvGrpSpPr>
      <p:grpSpPr>
        <a:xfrm>
          <a:off x="0" y="0"/>
          <a:ext cx="0" cy="0"/>
          <a:chOff x="0" y="0"/>
          <a:chExt cx="0" cy="0"/>
        </a:xfrm>
      </p:grpSpPr>
      <p:sp>
        <p:nvSpPr>
          <p:cNvPr id="320" name="Google Shape;320;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Dealing with feedbacks</a:t>
            </a:r>
            <a:endParaRPr>
              <a:solidFill>
                <a:schemeClr val="dk1"/>
              </a:solidFill>
            </a:endParaRPr>
          </a:p>
        </p:txBody>
      </p:sp>
      <p:sp>
        <p:nvSpPr>
          <p:cNvPr id="321" name="Google Shape;321;p39"/>
          <p:cNvSpPr txBox="1"/>
          <p:nvPr>
            <p:ph idx="1" type="body"/>
          </p:nvPr>
        </p:nvSpPr>
        <p:spPr>
          <a:xfrm>
            <a:off x="1052550" y="1567550"/>
            <a:ext cx="4295400" cy="12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The Knocker </a:t>
            </a:r>
            <a:endParaRPr sz="1800">
              <a:solidFill>
                <a:schemeClr val="dk1"/>
              </a:solidFill>
            </a:endParaRPr>
          </a:p>
          <a:p>
            <a:pPr indent="0" lvl="0" marL="0" rtl="0" algn="l">
              <a:spcBef>
                <a:spcPts val="1600"/>
              </a:spcBef>
              <a:spcAft>
                <a:spcPts val="0"/>
              </a:spcAft>
              <a:buNone/>
            </a:pPr>
            <a:r>
              <a:rPr lang="en" sz="1800">
                <a:solidFill>
                  <a:schemeClr val="dk1"/>
                </a:solidFill>
              </a:rPr>
              <a:t>“This is wrong. We don’t do that here!”</a:t>
            </a:r>
            <a:endParaRPr sz="1800">
              <a:solidFill>
                <a:schemeClr val="dk1"/>
              </a:solidFill>
            </a:endParaRPr>
          </a:p>
          <a:p>
            <a:pPr indent="0" lvl="0" marL="0" rtl="0" algn="l">
              <a:spcBef>
                <a:spcPts val="1600"/>
              </a:spcBef>
              <a:spcAft>
                <a:spcPts val="1600"/>
              </a:spcAft>
              <a:buNone/>
            </a:pPr>
            <a:r>
              <a:t/>
            </a:r>
            <a:endParaRPr sz="3600">
              <a:solidFill>
                <a:schemeClr val="dk1"/>
              </a:solidFill>
            </a:endParaRPr>
          </a:p>
        </p:txBody>
      </p:sp>
      <p:pic>
        <p:nvPicPr>
          <p:cNvPr id="322" name="Google Shape;322;p39"/>
          <p:cNvPicPr preferRelativeResize="0"/>
          <p:nvPr/>
        </p:nvPicPr>
        <p:blipFill>
          <a:blip r:embed="rId3">
            <a:alphaModFix/>
          </a:blip>
          <a:stretch>
            <a:fillRect/>
          </a:stretch>
        </p:blipFill>
        <p:spPr>
          <a:xfrm>
            <a:off x="7078600" y="3130100"/>
            <a:ext cx="1724025" cy="1724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26" name="Shape 326"/>
        <p:cNvGrpSpPr/>
        <p:nvPr/>
      </p:nvGrpSpPr>
      <p:grpSpPr>
        <a:xfrm>
          <a:off x="0" y="0"/>
          <a:ext cx="0" cy="0"/>
          <a:chOff x="0" y="0"/>
          <a:chExt cx="0" cy="0"/>
        </a:xfrm>
      </p:grpSpPr>
      <p:sp>
        <p:nvSpPr>
          <p:cNvPr id="327" name="Google Shape;327;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Dealing with feedbacks</a:t>
            </a:r>
            <a:endParaRPr>
              <a:solidFill>
                <a:schemeClr val="dk1"/>
              </a:solidFill>
            </a:endParaRPr>
          </a:p>
        </p:txBody>
      </p:sp>
      <p:sp>
        <p:nvSpPr>
          <p:cNvPr id="328" name="Google Shape;328;p40"/>
          <p:cNvSpPr txBox="1"/>
          <p:nvPr>
            <p:ph idx="1" type="body"/>
          </p:nvPr>
        </p:nvSpPr>
        <p:spPr>
          <a:xfrm>
            <a:off x="1052550" y="1567550"/>
            <a:ext cx="4865400" cy="23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The Torpedo </a:t>
            </a:r>
            <a:endParaRPr sz="1800">
              <a:solidFill>
                <a:schemeClr val="dk1"/>
              </a:solidFill>
            </a:endParaRPr>
          </a:p>
          <a:p>
            <a:pPr indent="0" lvl="0" marL="0" rtl="0" algn="l">
              <a:lnSpc>
                <a:spcPct val="100000"/>
              </a:lnSpc>
              <a:spcBef>
                <a:spcPts val="1600"/>
              </a:spcBef>
              <a:spcAft>
                <a:spcPts val="0"/>
              </a:spcAft>
              <a:buNone/>
            </a:pPr>
            <a:r>
              <a:rPr lang="en" sz="1800">
                <a:solidFill>
                  <a:schemeClr val="dk1"/>
                </a:solidFill>
              </a:rPr>
              <a:t>“What the hell!.  That’s not what I asked for!”</a:t>
            </a:r>
            <a:endParaRPr sz="1800">
              <a:solidFill>
                <a:schemeClr val="dk1"/>
              </a:solidFill>
            </a:endParaRPr>
          </a:p>
          <a:p>
            <a:pPr indent="0" lvl="0" marL="0" rtl="0" algn="l">
              <a:spcBef>
                <a:spcPts val="1600"/>
              </a:spcBef>
              <a:spcAft>
                <a:spcPts val="1600"/>
              </a:spcAft>
              <a:buNone/>
            </a:pPr>
            <a:r>
              <a:t/>
            </a:r>
            <a:endParaRPr sz="3600">
              <a:solidFill>
                <a:schemeClr val="dk1"/>
              </a:solidFill>
            </a:endParaRPr>
          </a:p>
        </p:txBody>
      </p:sp>
      <p:pic>
        <p:nvPicPr>
          <p:cNvPr id="329" name="Google Shape;329;p40"/>
          <p:cNvPicPr preferRelativeResize="0"/>
          <p:nvPr/>
        </p:nvPicPr>
        <p:blipFill>
          <a:blip r:embed="rId3">
            <a:alphaModFix/>
          </a:blip>
          <a:stretch>
            <a:fillRect/>
          </a:stretch>
        </p:blipFill>
        <p:spPr>
          <a:xfrm>
            <a:off x="7444925" y="3348300"/>
            <a:ext cx="1283075" cy="1522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33" name="Shape 333"/>
        <p:cNvGrpSpPr/>
        <p:nvPr/>
      </p:nvGrpSpPr>
      <p:grpSpPr>
        <a:xfrm>
          <a:off x="0" y="0"/>
          <a:ext cx="0" cy="0"/>
          <a:chOff x="0" y="0"/>
          <a:chExt cx="0" cy="0"/>
        </a:xfrm>
      </p:grpSpPr>
      <p:sp>
        <p:nvSpPr>
          <p:cNvPr id="334" name="Google Shape;334;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Dealing with feedbacks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35" name="Google Shape;335;p41"/>
          <p:cNvSpPr txBox="1"/>
          <p:nvPr>
            <p:ph idx="1" type="body"/>
          </p:nvPr>
        </p:nvSpPr>
        <p:spPr>
          <a:xfrm>
            <a:off x="1147550" y="1618700"/>
            <a:ext cx="4668000" cy="25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The Hiro Designer </a:t>
            </a:r>
            <a:endParaRPr sz="1800">
              <a:solidFill>
                <a:schemeClr val="dk1"/>
              </a:solidFill>
            </a:endParaRPr>
          </a:p>
          <a:p>
            <a:pPr indent="0" lvl="0" marL="0" rtl="0" algn="l">
              <a:spcBef>
                <a:spcPts val="1600"/>
              </a:spcBef>
              <a:spcAft>
                <a:spcPts val="1600"/>
              </a:spcAft>
              <a:buNone/>
            </a:pPr>
            <a:r>
              <a:rPr lang="en" sz="1800">
                <a:solidFill>
                  <a:schemeClr val="dk1"/>
                </a:solidFill>
              </a:rPr>
              <a:t>“This is my design. </a:t>
            </a:r>
            <a:br>
              <a:rPr lang="en" sz="1800">
                <a:solidFill>
                  <a:schemeClr val="dk1"/>
                </a:solidFill>
              </a:rPr>
            </a:br>
            <a:r>
              <a:rPr lang="en" sz="1800">
                <a:solidFill>
                  <a:schemeClr val="dk1"/>
                </a:solidFill>
              </a:rPr>
              <a:t>If you don’t like it, go with somebody else. ”</a:t>
            </a:r>
            <a:endParaRPr sz="1800">
              <a:solidFill>
                <a:schemeClr val="dk1"/>
              </a:solidFill>
            </a:endParaRPr>
          </a:p>
        </p:txBody>
      </p:sp>
      <p:pic>
        <p:nvPicPr>
          <p:cNvPr id="336" name="Google Shape;336;p41"/>
          <p:cNvPicPr preferRelativeResize="0"/>
          <p:nvPr/>
        </p:nvPicPr>
        <p:blipFill>
          <a:blip r:embed="rId3">
            <a:alphaModFix/>
          </a:blip>
          <a:stretch>
            <a:fillRect/>
          </a:stretch>
        </p:blipFill>
        <p:spPr>
          <a:xfrm>
            <a:off x="7583725" y="3297275"/>
            <a:ext cx="1174000" cy="1693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Practice</a:t>
            </a:r>
            <a:endParaRPr/>
          </a:p>
        </p:txBody>
      </p:sp>
      <p:sp>
        <p:nvSpPr>
          <p:cNvPr id="146" name="Google Shape;146;p15"/>
          <p:cNvSpPr txBox="1"/>
          <p:nvPr>
            <p:ph idx="1" type="body"/>
          </p:nvPr>
        </p:nvSpPr>
        <p:spPr>
          <a:xfrm>
            <a:off x="1297500" y="1567550"/>
            <a:ext cx="3403200" cy="29112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Some of the world’s leading brands, such as Apple, Google, Samsung, and GE, have rapidly adopted the Design Thinking approach, and Design Thinking is being taught at leading universities around the world, including d.school, Stanford, Harvard, and MIT.</a:t>
            </a:r>
            <a:endParaRPr/>
          </a:p>
        </p:txBody>
      </p:sp>
      <p:pic>
        <p:nvPicPr>
          <p:cNvPr id="147" name="Google Shape;147;p15"/>
          <p:cNvPicPr preferRelativeResize="0"/>
          <p:nvPr/>
        </p:nvPicPr>
        <p:blipFill>
          <a:blip r:embed="rId3">
            <a:alphaModFix/>
          </a:blip>
          <a:stretch>
            <a:fillRect/>
          </a:stretch>
        </p:blipFill>
        <p:spPr>
          <a:xfrm>
            <a:off x="5279124" y="1807263"/>
            <a:ext cx="3403198" cy="227569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40" name="Shape 340"/>
        <p:cNvGrpSpPr/>
        <p:nvPr/>
      </p:nvGrpSpPr>
      <p:grpSpPr>
        <a:xfrm>
          <a:off x="0" y="0"/>
          <a:ext cx="0" cy="0"/>
          <a:chOff x="0" y="0"/>
          <a:chExt cx="0" cy="0"/>
        </a:xfrm>
      </p:grpSpPr>
      <p:sp>
        <p:nvSpPr>
          <p:cNvPr id="341" name="Google Shape;341;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Dealing with feedbacks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42" name="Google Shape;342;p42"/>
          <p:cNvSpPr txBox="1"/>
          <p:nvPr>
            <p:ph idx="1" type="body"/>
          </p:nvPr>
        </p:nvSpPr>
        <p:spPr>
          <a:xfrm>
            <a:off x="1052550" y="1567550"/>
            <a:ext cx="7038900" cy="25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The Hiro Manager </a:t>
            </a:r>
            <a:endParaRPr sz="1800">
              <a:solidFill>
                <a:schemeClr val="dk1"/>
              </a:solidFill>
            </a:endParaRPr>
          </a:p>
          <a:p>
            <a:pPr indent="0" lvl="0" marL="0" rtl="0" algn="l">
              <a:spcBef>
                <a:spcPts val="1600"/>
              </a:spcBef>
              <a:spcAft>
                <a:spcPts val="0"/>
              </a:spcAft>
              <a:buNone/>
            </a:pPr>
            <a:r>
              <a:rPr lang="en" sz="1800">
                <a:solidFill>
                  <a:schemeClr val="dk1"/>
                </a:solidFill>
              </a:rPr>
              <a:t>“Ok I am ganna think about the problem and come up with a solution that will solve everything. ”</a:t>
            </a:r>
            <a:endParaRPr sz="1800">
              <a:solidFill>
                <a:schemeClr val="dk1"/>
              </a:solidFill>
            </a:endParaRPr>
          </a:p>
          <a:p>
            <a:pPr indent="0" lvl="0" marL="0" rtl="0" algn="l">
              <a:spcBef>
                <a:spcPts val="1600"/>
              </a:spcBef>
              <a:spcAft>
                <a:spcPts val="1600"/>
              </a:spcAft>
              <a:buNone/>
            </a:pPr>
            <a:r>
              <a:t/>
            </a:r>
            <a:endParaRPr sz="3600">
              <a:solidFill>
                <a:schemeClr val="dk1"/>
              </a:solidFill>
            </a:endParaRPr>
          </a:p>
        </p:txBody>
      </p:sp>
      <p:pic>
        <p:nvPicPr>
          <p:cNvPr id="343" name="Google Shape;343;p42"/>
          <p:cNvPicPr preferRelativeResize="0"/>
          <p:nvPr/>
        </p:nvPicPr>
        <p:blipFill rotWithShape="1">
          <a:blip r:embed="rId3">
            <a:alphaModFix/>
          </a:blip>
          <a:srcRect b="38777" l="40349" r="38876" t="21858"/>
          <a:stretch/>
        </p:blipFill>
        <p:spPr>
          <a:xfrm>
            <a:off x="7152350" y="3017425"/>
            <a:ext cx="1783026" cy="1899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47" name="Shape 347"/>
        <p:cNvGrpSpPr/>
        <p:nvPr/>
      </p:nvGrpSpPr>
      <p:grpSpPr>
        <a:xfrm>
          <a:off x="0" y="0"/>
          <a:ext cx="0" cy="0"/>
          <a:chOff x="0" y="0"/>
          <a:chExt cx="0" cy="0"/>
        </a:xfrm>
      </p:grpSpPr>
      <p:sp>
        <p:nvSpPr>
          <p:cNvPr id="348" name="Google Shape;348;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43"/>
          <p:cNvPicPr preferRelativeResize="0"/>
          <p:nvPr/>
        </p:nvPicPr>
        <p:blipFill>
          <a:blip r:embed="rId3">
            <a:alphaModFix/>
          </a:blip>
          <a:stretch>
            <a:fillRect/>
          </a:stretch>
        </p:blipFill>
        <p:spPr>
          <a:xfrm>
            <a:off x="1731651" y="453000"/>
            <a:ext cx="5764375" cy="4317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53" name="Shape 353"/>
        <p:cNvGrpSpPr/>
        <p:nvPr/>
      </p:nvGrpSpPr>
      <p:grpSpPr>
        <a:xfrm>
          <a:off x="0" y="0"/>
          <a:ext cx="0" cy="0"/>
          <a:chOff x="0" y="0"/>
          <a:chExt cx="0" cy="0"/>
        </a:xfrm>
      </p:grpSpPr>
      <p:sp>
        <p:nvSpPr>
          <p:cNvPr id="354" name="Google Shape;354;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we can do!</a:t>
            </a:r>
            <a:endParaRPr>
              <a:solidFill>
                <a:schemeClr val="dk1"/>
              </a:solidFill>
            </a:endParaRPr>
          </a:p>
        </p:txBody>
      </p:sp>
      <p:pic>
        <p:nvPicPr>
          <p:cNvPr id="355" name="Google Shape;355;p44"/>
          <p:cNvPicPr preferRelativeResize="0"/>
          <p:nvPr/>
        </p:nvPicPr>
        <p:blipFill rotWithShape="1">
          <a:blip r:embed="rId3">
            <a:alphaModFix/>
          </a:blip>
          <a:srcRect b="4122" l="0" r="0" t="0"/>
          <a:stretch/>
        </p:blipFill>
        <p:spPr>
          <a:xfrm>
            <a:off x="5597300" y="1713700"/>
            <a:ext cx="3546700" cy="3400574"/>
          </a:xfrm>
          <a:prstGeom prst="rect">
            <a:avLst/>
          </a:prstGeom>
          <a:noFill/>
          <a:ln>
            <a:noFill/>
          </a:ln>
        </p:spPr>
      </p:pic>
      <p:sp>
        <p:nvSpPr>
          <p:cNvPr id="356" name="Google Shape;356;p44"/>
          <p:cNvSpPr txBox="1"/>
          <p:nvPr>
            <p:ph idx="1" type="body"/>
          </p:nvPr>
        </p:nvSpPr>
        <p:spPr>
          <a:xfrm>
            <a:off x="1052550" y="1567550"/>
            <a:ext cx="7038900" cy="28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Engage </a:t>
            </a:r>
            <a:r>
              <a:rPr lang="en" sz="1800">
                <a:solidFill>
                  <a:schemeClr val="dk1"/>
                </a:solidFill>
              </a:rPr>
              <a:t>them</a:t>
            </a:r>
            <a:r>
              <a:rPr lang="en" sz="1800">
                <a:solidFill>
                  <a:schemeClr val="dk1"/>
                </a:solidFill>
              </a:rPr>
              <a:t> in design solution</a:t>
            </a:r>
            <a:endParaRPr sz="1800">
              <a:solidFill>
                <a:schemeClr val="dk1"/>
              </a:solidFill>
            </a:endParaRPr>
          </a:p>
          <a:p>
            <a:pPr indent="0" lvl="0" marL="0" rtl="0" algn="l">
              <a:spcBef>
                <a:spcPts val="1600"/>
              </a:spcBef>
              <a:spcAft>
                <a:spcPts val="0"/>
              </a:spcAft>
              <a:buNone/>
            </a:pPr>
            <a:r>
              <a:rPr lang="en" sz="1800">
                <a:solidFill>
                  <a:schemeClr val="dk1"/>
                </a:solidFill>
              </a:rPr>
              <a:t>Understand there is always room for opportunity </a:t>
            </a:r>
            <a:br>
              <a:rPr lang="en" sz="1800">
                <a:solidFill>
                  <a:schemeClr val="dk1"/>
                </a:solidFill>
              </a:rPr>
            </a:br>
            <a:r>
              <a:rPr lang="en" sz="1800">
                <a:solidFill>
                  <a:schemeClr val="dk1"/>
                </a:solidFill>
              </a:rPr>
              <a:t>even the solution comes from you! </a:t>
            </a:r>
            <a:endParaRPr sz="1800">
              <a:solidFill>
                <a:schemeClr val="dk1"/>
              </a:solidFill>
            </a:endParaRPr>
          </a:p>
          <a:p>
            <a:pPr indent="0" lvl="0" marL="0" rtl="0" algn="l">
              <a:spcBef>
                <a:spcPts val="1600"/>
              </a:spcBef>
              <a:spcAft>
                <a:spcPts val="0"/>
              </a:spcAft>
              <a:buNone/>
            </a:pPr>
            <a:r>
              <a:rPr lang="en" sz="1800">
                <a:solidFill>
                  <a:schemeClr val="dk1"/>
                </a:solidFill>
              </a:rPr>
              <a:t>Use reference examples</a:t>
            </a:r>
            <a:r>
              <a:rPr lang="en" sz="1800">
                <a:solidFill>
                  <a:schemeClr val="dk1"/>
                </a:solidFill>
              </a:rPr>
              <a:t> in refinements </a:t>
            </a:r>
            <a:endParaRPr sz="1800">
              <a:solidFill>
                <a:schemeClr val="dk1"/>
              </a:solidFill>
            </a:endParaRPr>
          </a:p>
          <a:p>
            <a:pPr indent="0" lvl="0" marL="0" rtl="0" algn="l">
              <a:spcBef>
                <a:spcPts val="1600"/>
              </a:spcBef>
              <a:spcAft>
                <a:spcPts val="1600"/>
              </a:spcAft>
              <a:buNone/>
            </a:pPr>
            <a:r>
              <a:rPr lang="en" sz="1800">
                <a:solidFill>
                  <a:schemeClr val="dk1"/>
                </a:solidFill>
              </a:rPr>
              <a:t>Describe your design </a:t>
            </a:r>
            <a:endParaRPr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60" name="Shape 360"/>
        <p:cNvGrpSpPr/>
        <p:nvPr/>
      </p:nvGrpSpPr>
      <p:grpSpPr>
        <a:xfrm>
          <a:off x="0" y="0"/>
          <a:ext cx="0" cy="0"/>
          <a:chOff x="0" y="0"/>
          <a:chExt cx="0" cy="0"/>
        </a:xfrm>
      </p:grpSpPr>
      <p:sp>
        <p:nvSpPr>
          <p:cNvPr id="361" name="Google Shape;361;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 tools</a:t>
            </a:r>
            <a:endParaRPr>
              <a:solidFill>
                <a:schemeClr val="dk1"/>
              </a:solidFill>
            </a:endParaRPr>
          </a:p>
        </p:txBody>
      </p:sp>
      <p:pic>
        <p:nvPicPr>
          <p:cNvPr id="362" name="Google Shape;362;p45"/>
          <p:cNvPicPr preferRelativeResize="0"/>
          <p:nvPr/>
        </p:nvPicPr>
        <p:blipFill>
          <a:blip r:embed="rId3">
            <a:alphaModFix/>
          </a:blip>
          <a:stretch>
            <a:fillRect/>
          </a:stretch>
        </p:blipFill>
        <p:spPr>
          <a:xfrm>
            <a:off x="208750" y="1697501"/>
            <a:ext cx="2429453" cy="1147250"/>
          </a:xfrm>
          <a:prstGeom prst="rect">
            <a:avLst/>
          </a:prstGeom>
          <a:noFill/>
          <a:ln>
            <a:noFill/>
          </a:ln>
        </p:spPr>
      </p:pic>
      <p:pic>
        <p:nvPicPr>
          <p:cNvPr id="363" name="Google Shape;363;p45"/>
          <p:cNvPicPr preferRelativeResize="0"/>
          <p:nvPr/>
        </p:nvPicPr>
        <p:blipFill>
          <a:blip r:embed="rId4">
            <a:alphaModFix/>
          </a:blip>
          <a:stretch>
            <a:fillRect/>
          </a:stretch>
        </p:blipFill>
        <p:spPr>
          <a:xfrm>
            <a:off x="3109025" y="1878369"/>
            <a:ext cx="792450" cy="774450"/>
          </a:xfrm>
          <a:prstGeom prst="rect">
            <a:avLst/>
          </a:prstGeom>
          <a:noFill/>
          <a:ln>
            <a:noFill/>
          </a:ln>
        </p:spPr>
      </p:pic>
      <p:pic>
        <p:nvPicPr>
          <p:cNvPr id="364" name="Google Shape;364;p45"/>
          <p:cNvPicPr preferRelativeResize="0"/>
          <p:nvPr/>
        </p:nvPicPr>
        <p:blipFill rotWithShape="1">
          <a:blip r:embed="rId5">
            <a:alphaModFix/>
          </a:blip>
          <a:srcRect b="10525" l="14820" r="15599" t="12027"/>
          <a:stretch/>
        </p:blipFill>
        <p:spPr>
          <a:xfrm>
            <a:off x="2140850" y="3573472"/>
            <a:ext cx="1374376" cy="1147253"/>
          </a:xfrm>
          <a:prstGeom prst="rect">
            <a:avLst/>
          </a:prstGeom>
          <a:noFill/>
          <a:ln>
            <a:noFill/>
          </a:ln>
        </p:spPr>
      </p:pic>
      <p:pic>
        <p:nvPicPr>
          <p:cNvPr id="365" name="Google Shape;365;p45"/>
          <p:cNvPicPr preferRelativeResize="0"/>
          <p:nvPr/>
        </p:nvPicPr>
        <p:blipFill rotWithShape="1">
          <a:blip r:embed="rId6">
            <a:alphaModFix/>
          </a:blip>
          <a:srcRect b="7622" l="34035" r="34083" t="8152"/>
          <a:stretch/>
        </p:blipFill>
        <p:spPr>
          <a:xfrm>
            <a:off x="532619" y="3641998"/>
            <a:ext cx="1006275" cy="1010200"/>
          </a:xfrm>
          <a:prstGeom prst="rect">
            <a:avLst/>
          </a:prstGeom>
          <a:noFill/>
          <a:ln>
            <a:noFill/>
          </a:ln>
        </p:spPr>
      </p:pic>
      <p:pic>
        <p:nvPicPr>
          <p:cNvPr id="366" name="Google Shape;366;p45"/>
          <p:cNvPicPr preferRelativeResize="0"/>
          <p:nvPr/>
        </p:nvPicPr>
        <p:blipFill>
          <a:blip r:embed="rId7">
            <a:alphaModFix/>
          </a:blip>
          <a:stretch>
            <a:fillRect/>
          </a:stretch>
        </p:blipFill>
        <p:spPr>
          <a:xfrm>
            <a:off x="4416588" y="1836275"/>
            <a:ext cx="1661650" cy="858647"/>
          </a:xfrm>
          <a:prstGeom prst="rect">
            <a:avLst/>
          </a:prstGeom>
          <a:noFill/>
          <a:ln>
            <a:noFill/>
          </a:ln>
        </p:spPr>
      </p:pic>
      <p:pic>
        <p:nvPicPr>
          <p:cNvPr id="367" name="Google Shape;367;p45"/>
          <p:cNvPicPr preferRelativeResize="0"/>
          <p:nvPr/>
        </p:nvPicPr>
        <p:blipFill rotWithShape="1">
          <a:blip r:embed="rId8">
            <a:alphaModFix/>
          </a:blip>
          <a:srcRect b="18130" l="31241" r="28889" t="19459"/>
          <a:stretch/>
        </p:blipFill>
        <p:spPr>
          <a:xfrm>
            <a:off x="5793425" y="3641998"/>
            <a:ext cx="1147350" cy="1010200"/>
          </a:xfrm>
          <a:prstGeom prst="rect">
            <a:avLst/>
          </a:prstGeom>
          <a:noFill/>
          <a:ln>
            <a:noFill/>
          </a:ln>
        </p:spPr>
      </p:pic>
      <p:pic>
        <p:nvPicPr>
          <p:cNvPr id="368" name="Google Shape;368;p45"/>
          <p:cNvPicPr preferRelativeResize="0"/>
          <p:nvPr/>
        </p:nvPicPr>
        <p:blipFill rotWithShape="1">
          <a:blip r:embed="rId9">
            <a:alphaModFix/>
          </a:blip>
          <a:srcRect b="16089" l="0" r="0" t="16507"/>
          <a:stretch/>
        </p:blipFill>
        <p:spPr>
          <a:xfrm>
            <a:off x="3901475" y="3830511"/>
            <a:ext cx="1690949" cy="633175"/>
          </a:xfrm>
          <a:prstGeom prst="rect">
            <a:avLst/>
          </a:prstGeom>
          <a:noFill/>
          <a:ln>
            <a:noFill/>
          </a:ln>
        </p:spPr>
      </p:pic>
      <p:pic>
        <p:nvPicPr>
          <p:cNvPr id="369" name="Google Shape;369;p45"/>
          <p:cNvPicPr preferRelativeResize="0"/>
          <p:nvPr/>
        </p:nvPicPr>
        <p:blipFill>
          <a:blip r:embed="rId10">
            <a:alphaModFix/>
          </a:blip>
          <a:stretch>
            <a:fillRect/>
          </a:stretch>
        </p:blipFill>
        <p:spPr>
          <a:xfrm>
            <a:off x="7260797" y="3621400"/>
            <a:ext cx="1374376" cy="1051396"/>
          </a:xfrm>
          <a:prstGeom prst="rect">
            <a:avLst/>
          </a:prstGeom>
          <a:noFill/>
          <a:ln>
            <a:noFill/>
          </a:ln>
        </p:spPr>
      </p:pic>
      <p:pic>
        <p:nvPicPr>
          <p:cNvPr id="370" name="Google Shape;370;p45"/>
          <p:cNvPicPr preferRelativeResize="0"/>
          <p:nvPr/>
        </p:nvPicPr>
        <p:blipFill rotWithShape="1">
          <a:blip r:embed="rId11">
            <a:alphaModFix/>
          </a:blip>
          <a:srcRect b="21337" l="15182" r="14265" t="22050"/>
          <a:stretch/>
        </p:blipFill>
        <p:spPr>
          <a:xfrm>
            <a:off x="6593351" y="1855145"/>
            <a:ext cx="2130125" cy="8208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74" name="Shape 374"/>
        <p:cNvGrpSpPr/>
        <p:nvPr/>
      </p:nvGrpSpPr>
      <p:grpSpPr>
        <a:xfrm>
          <a:off x="0" y="0"/>
          <a:ext cx="0" cy="0"/>
          <a:chOff x="0" y="0"/>
          <a:chExt cx="0" cy="0"/>
        </a:xfrm>
      </p:grpSpPr>
      <p:sp>
        <p:nvSpPr>
          <p:cNvPr id="375" name="Google Shape;375;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 tools</a:t>
            </a:r>
            <a:endParaRPr>
              <a:solidFill>
                <a:schemeClr val="dk1"/>
              </a:solidFill>
            </a:endParaRPr>
          </a:p>
        </p:txBody>
      </p:sp>
      <p:pic>
        <p:nvPicPr>
          <p:cNvPr id="376" name="Google Shape;376;p46"/>
          <p:cNvPicPr preferRelativeResize="0"/>
          <p:nvPr/>
        </p:nvPicPr>
        <p:blipFill>
          <a:blip r:embed="rId3">
            <a:alphaModFix amt="20000"/>
          </a:blip>
          <a:stretch>
            <a:fillRect/>
          </a:stretch>
        </p:blipFill>
        <p:spPr>
          <a:xfrm>
            <a:off x="6657976" y="436446"/>
            <a:ext cx="909650" cy="470057"/>
          </a:xfrm>
          <a:prstGeom prst="rect">
            <a:avLst/>
          </a:prstGeom>
          <a:noFill/>
          <a:ln>
            <a:noFill/>
          </a:ln>
        </p:spPr>
      </p:pic>
      <p:pic>
        <p:nvPicPr>
          <p:cNvPr id="377" name="Google Shape;377;p46"/>
          <p:cNvPicPr preferRelativeResize="0"/>
          <p:nvPr/>
        </p:nvPicPr>
        <p:blipFill>
          <a:blip r:embed="rId4">
            <a:alphaModFix/>
          </a:blip>
          <a:stretch>
            <a:fillRect/>
          </a:stretch>
        </p:blipFill>
        <p:spPr>
          <a:xfrm>
            <a:off x="4354450" y="360475"/>
            <a:ext cx="1329971" cy="628050"/>
          </a:xfrm>
          <a:prstGeom prst="rect">
            <a:avLst/>
          </a:prstGeom>
          <a:noFill/>
          <a:ln>
            <a:noFill/>
          </a:ln>
        </p:spPr>
      </p:pic>
      <p:pic>
        <p:nvPicPr>
          <p:cNvPr id="378" name="Google Shape;378;p46"/>
          <p:cNvPicPr preferRelativeResize="0"/>
          <p:nvPr/>
        </p:nvPicPr>
        <p:blipFill>
          <a:blip r:embed="rId5">
            <a:alphaModFix amt="20000"/>
          </a:blip>
          <a:stretch>
            <a:fillRect/>
          </a:stretch>
        </p:blipFill>
        <p:spPr>
          <a:xfrm>
            <a:off x="5942168" y="459490"/>
            <a:ext cx="433816" cy="423964"/>
          </a:xfrm>
          <a:prstGeom prst="rect">
            <a:avLst/>
          </a:prstGeom>
          <a:noFill/>
          <a:ln>
            <a:noFill/>
          </a:ln>
        </p:spPr>
      </p:pic>
      <p:pic>
        <p:nvPicPr>
          <p:cNvPr id="379" name="Google Shape;379;p46"/>
          <p:cNvPicPr preferRelativeResize="0"/>
          <p:nvPr/>
        </p:nvPicPr>
        <p:blipFill rotWithShape="1">
          <a:blip r:embed="rId6">
            <a:alphaModFix amt="20000"/>
          </a:blip>
          <a:srcRect b="21337" l="15182" r="14265" t="22050"/>
          <a:stretch/>
        </p:blipFill>
        <p:spPr>
          <a:xfrm>
            <a:off x="7849616" y="446776"/>
            <a:ext cx="1166110" cy="449393"/>
          </a:xfrm>
          <a:prstGeom prst="rect">
            <a:avLst/>
          </a:prstGeom>
          <a:noFill/>
          <a:ln>
            <a:noFill/>
          </a:ln>
        </p:spPr>
      </p:pic>
      <p:pic>
        <p:nvPicPr>
          <p:cNvPr id="380" name="Google Shape;380;p46"/>
          <p:cNvPicPr preferRelativeResize="0"/>
          <p:nvPr/>
        </p:nvPicPr>
        <p:blipFill>
          <a:blip r:embed="rId7">
            <a:alphaModFix/>
          </a:blip>
          <a:stretch>
            <a:fillRect/>
          </a:stretch>
        </p:blipFill>
        <p:spPr>
          <a:xfrm>
            <a:off x="504200" y="1460250"/>
            <a:ext cx="8135600" cy="3530850"/>
          </a:xfrm>
          <a:prstGeom prst="rect">
            <a:avLst/>
          </a:prstGeom>
          <a:noFill/>
          <a:ln>
            <a:noFill/>
          </a:ln>
        </p:spPr>
      </p:pic>
      <p:sp>
        <p:nvSpPr>
          <p:cNvPr id="381" name="Google Shape;381;p46"/>
          <p:cNvSpPr txBox="1"/>
          <p:nvPr/>
        </p:nvSpPr>
        <p:spPr>
          <a:xfrm>
            <a:off x="7710125" y="4692550"/>
            <a:ext cx="14451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D9D9D9"/>
                </a:solidFill>
                <a:highlight>
                  <a:srgbClr val="FFFFFF"/>
                </a:highlight>
              </a:rPr>
              <a:t>September </a:t>
            </a:r>
            <a:r>
              <a:rPr lang="en" sz="1050">
                <a:solidFill>
                  <a:srgbClr val="D9D9D9"/>
                </a:solidFill>
                <a:highlight>
                  <a:srgbClr val="FFFFFF"/>
                </a:highlight>
              </a:rPr>
              <a:t>2010</a:t>
            </a:r>
            <a:endParaRPr>
              <a:solidFill>
                <a:srgbClr val="D9D9D9"/>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85" name="Shape 385"/>
        <p:cNvGrpSpPr/>
        <p:nvPr/>
      </p:nvGrpSpPr>
      <p:grpSpPr>
        <a:xfrm>
          <a:off x="0" y="0"/>
          <a:ext cx="0" cy="0"/>
          <a:chOff x="0" y="0"/>
          <a:chExt cx="0" cy="0"/>
        </a:xfrm>
      </p:grpSpPr>
      <p:sp>
        <p:nvSpPr>
          <p:cNvPr id="386" name="Google Shape;386;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 tools</a:t>
            </a:r>
            <a:endParaRPr>
              <a:solidFill>
                <a:schemeClr val="dk1"/>
              </a:solidFill>
            </a:endParaRPr>
          </a:p>
        </p:txBody>
      </p:sp>
      <p:pic>
        <p:nvPicPr>
          <p:cNvPr id="387" name="Google Shape;387;p47"/>
          <p:cNvPicPr preferRelativeResize="0"/>
          <p:nvPr/>
        </p:nvPicPr>
        <p:blipFill>
          <a:blip r:embed="rId3">
            <a:alphaModFix amt="21000"/>
          </a:blip>
          <a:stretch>
            <a:fillRect/>
          </a:stretch>
        </p:blipFill>
        <p:spPr>
          <a:xfrm>
            <a:off x="6657976" y="436446"/>
            <a:ext cx="909650" cy="470057"/>
          </a:xfrm>
          <a:prstGeom prst="rect">
            <a:avLst/>
          </a:prstGeom>
          <a:noFill/>
          <a:ln>
            <a:noFill/>
          </a:ln>
        </p:spPr>
      </p:pic>
      <p:pic>
        <p:nvPicPr>
          <p:cNvPr id="388" name="Google Shape;388;p47"/>
          <p:cNvPicPr preferRelativeResize="0"/>
          <p:nvPr/>
        </p:nvPicPr>
        <p:blipFill>
          <a:blip r:embed="rId4">
            <a:alphaModFix amt="22000"/>
          </a:blip>
          <a:stretch>
            <a:fillRect/>
          </a:stretch>
        </p:blipFill>
        <p:spPr>
          <a:xfrm>
            <a:off x="4354450" y="360475"/>
            <a:ext cx="1329971" cy="628050"/>
          </a:xfrm>
          <a:prstGeom prst="rect">
            <a:avLst/>
          </a:prstGeom>
          <a:noFill/>
          <a:ln>
            <a:noFill/>
          </a:ln>
        </p:spPr>
      </p:pic>
      <p:pic>
        <p:nvPicPr>
          <p:cNvPr id="389" name="Google Shape;389;p47"/>
          <p:cNvPicPr preferRelativeResize="0"/>
          <p:nvPr/>
        </p:nvPicPr>
        <p:blipFill>
          <a:blip r:embed="rId5">
            <a:alphaModFix/>
          </a:blip>
          <a:stretch>
            <a:fillRect/>
          </a:stretch>
        </p:blipFill>
        <p:spPr>
          <a:xfrm>
            <a:off x="5942168" y="459490"/>
            <a:ext cx="433816" cy="423964"/>
          </a:xfrm>
          <a:prstGeom prst="rect">
            <a:avLst/>
          </a:prstGeom>
          <a:noFill/>
          <a:ln>
            <a:noFill/>
          </a:ln>
        </p:spPr>
      </p:pic>
      <p:pic>
        <p:nvPicPr>
          <p:cNvPr id="390" name="Google Shape;390;p47"/>
          <p:cNvPicPr preferRelativeResize="0"/>
          <p:nvPr/>
        </p:nvPicPr>
        <p:blipFill rotWithShape="1">
          <a:blip r:embed="rId6">
            <a:alphaModFix amt="21000"/>
          </a:blip>
          <a:srcRect b="21337" l="15182" r="14265" t="22050"/>
          <a:stretch/>
        </p:blipFill>
        <p:spPr>
          <a:xfrm>
            <a:off x="7849616" y="446776"/>
            <a:ext cx="1166110" cy="449393"/>
          </a:xfrm>
          <a:prstGeom prst="rect">
            <a:avLst/>
          </a:prstGeom>
          <a:noFill/>
          <a:ln>
            <a:noFill/>
          </a:ln>
        </p:spPr>
      </p:pic>
      <p:pic>
        <p:nvPicPr>
          <p:cNvPr id="391" name="Google Shape;391;p47"/>
          <p:cNvPicPr preferRelativeResize="0"/>
          <p:nvPr/>
        </p:nvPicPr>
        <p:blipFill>
          <a:blip r:embed="rId7">
            <a:alphaModFix/>
          </a:blip>
          <a:stretch>
            <a:fillRect/>
          </a:stretch>
        </p:blipFill>
        <p:spPr>
          <a:xfrm>
            <a:off x="1888988" y="1423725"/>
            <a:ext cx="5366033" cy="3530849"/>
          </a:xfrm>
          <a:prstGeom prst="rect">
            <a:avLst/>
          </a:prstGeom>
          <a:noFill/>
          <a:ln>
            <a:noFill/>
          </a:ln>
        </p:spPr>
      </p:pic>
      <p:sp>
        <p:nvSpPr>
          <p:cNvPr id="392" name="Google Shape;392;p47"/>
          <p:cNvSpPr txBox="1"/>
          <p:nvPr/>
        </p:nvSpPr>
        <p:spPr>
          <a:xfrm>
            <a:off x="7710125" y="4692550"/>
            <a:ext cx="14451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D9D9D9"/>
                </a:solidFill>
                <a:highlight>
                  <a:srgbClr val="FFFFFF"/>
                </a:highlight>
              </a:rPr>
              <a:t>March 14, 2016</a:t>
            </a:r>
            <a:endParaRPr>
              <a:solidFill>
                <a:srgbClr val="D9D9D9"/>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96" name="Shape 396"/>
        <p:cNvGrpSpPr/>
        <p:nvPr/>
      </p:nvGrpSpPr>
      <p:grpSpPr>
        <a:xfrm>
          <a:off x="0" y="0"/>
          <a:ext cx="0" cy="0"/>
          <a:chOff x="0" y="0"/>
          <a:chExt cx="0" cy="0"/>
        </a:xfrm>
      </p:grpSpPr>
      <p:sp>
        <p:nvSpPr>
          <p:cNvPr id="397" name="Google Shape;397;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 tools</a:t>
            </a:r>
            <a:endParaRPr>
              <a:solidFill>
                <a:schemeClr val="dk1"/>
              </a:solidFill>
            </a:endParaRPr>
          </a:p>
        </p:txBody>
      </p:sp>
      <p:pic>
        <p:nvPicPr>
          <p:cNvPr id="398" name="Google Shape;398;p48"/>
          <p:cNvPicPr preferRelativeResize="0"/>
          <p:nvPr/>
        </p:nvPicPr>
        <p:blipFill>
          <a:blip r:embed="rId3">
            <a:alphaModFix/>
          </a:blip>
          <a:stretch>
            <a:fillRect/>
          </a:stretch>
        </p:blipFill>
        <p:spPr>
          <a:xfrm>
            <a:off x="6657976" y="436446"/>
            <a:ext cx="909650" cy="470057"/>
          </a:xfrm>
          <a:prstGeom prst="rect">
            <a:avLst/>
          </a:prstGeom>
          <a:noFill/>
          <a:ln>
            <a:noFill/>
          </a:ln>
        </p:spPr>
      </p:pic>
      <p:pic>
        <p:nvPicPr>
          <p:cNvPr id="399" name="Google Shape;399;p48"/>
          <p:cNvPicPr preferRelativeResize="0"/>
          <p:nvPr/>
        </p:nvPicPr>
        <p:blipFill>
          <a:blip r:embed="rId4">
            <a:alphaModFix amt="21000"/>
          </a:blip>
          <a:stretch>
            <a:fillRect/>
          </a:stretch>
        </p:blipFill>
        <p:spPr>
          <a:xfrm>
            <a:off x="4354450" y="360475"/>
            <a:ext cx="1329971" cy="628050"/>
          </a:xfrm>
          <a:prstGeom prst="rect">
            <a:avLst/>
          </a:prstGeom>
          <a:noFill/>
          <a:ln>
            <a:noFill/>
          </a:ln>
        </p:spPr>
      </p:pic>
      <p:pic>
        <p:nvPicPr>
          <p:cNvPr id="400" name="Google Shape;400;p48"/>
          <p:cNvPicPr preferRelativeResize="0"/>
          <p:nvPr/>
        </p:nvPicPr>
        <p:blipFill>
          <a:blip r:embed="rId5">
            <a:alphaModFix amt="21000"/>
          </a:blip>
          <a:stretch>
            <a:fillRect/>
          </a:stretch>
        </p:blipFill>
        <p:spPr>
          <a:xfrm>
            <a:off x="5942168" y="459490"/>
            <a:ext cx="433816" cy="423964"/>
          </a:xfrm>
          <a:prstGeom prst="rect">
            <a:avLst/>
          </a:prstGeom>
          <a:noFill/>
          <a:ln>
            <a:noFill/>
          </a:ln>
        </p:spPr>
      </p:pic>
      <p:pic>
        <p:nvPicPr>
          <p:cNvPr id="401" name="Google Shape;401;p48"/>
          <p:cNvPicPr preferRelativeResize="0"/>
          <p:nvPr/>
        </p:nvPicPr>
        <p:blipFill rotWithShape="1">
          <a:blip r:embed="rId6">
            <a:alphaModFix amt="21000"/>
          </a:blip>
          <a:srcRect b="21337" l="15182" r="14265" t="22050"/>
          <a:stretch/>
        </p:blipFill>
        <p:spPr>
          <a:xfrm>
            <a:off x="7849616" y="446776"/>
            <a:ext cx="1166110" cy="449393"/>
          </a:xfrm>
          <a:prstGeom prst="rect">
            <a:avLst/>
          </a:prstGeom>
          <a:noFill/>
          <a:ln>
            <a:noFill/>
          </a:ln>
        </p:spPr>
      </p:pic>
      <p:pic>
        <p:nvPicPr>
          <p:cNvPr id="402" name="Google Shape;402;p48"/>
          <p:cNvPicPr preferRelativeResize="0"/>
          <p:nvPr/>
        </p:nvPicPr>
        <p:blipFill>
          <a:blip r:embed="rId7">
            <a:alphaModFix/>
          </a:blip>
          <a:stretch>
            <a:fillRect/>
          </a:stretch>
        </p:blipFill>
        <p:spPr>
          <a:xfrm>
            <a:off x="1260950" y="1401800"/>
            <a:ext cx="6750154" cy="3530850"/>
          </a:xfrm>
          <a:prstGeom prst="rect">
            <a:avLst/>
          </a:prstGeom>
          <a:noFill/>
          <a:ln>
            <a:noFill/>
          </a:ln>
        </p:spPr>
      </p:pic>
      <p:sp>
        <p:nvSpPr>
          <p:cNvPr id="403" name="Google Shape;403;p48"/>
          <p:cNvSpPr txBox="1"/>
          <p:nvPr/>
        </p:nvSpPr>
        <p:spPr>
          <a:xfrm>
            <a:off x="7320675" y="4692550"/>
            <a:ext cx="18345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D9D9D9"/>
                </a:solidFill>
                <a:highlight>
                  <a:srgbClr val="FFFFFF"/>
                </a:highlight>
              </a:rPr>
              <a:t>Founded Date  Oct 1, 2012</a:t>
            </a:r>
            <a:endParaRPr sz="1050">
              <a:solidFill>
                <a:srgbClr val="D9D9D9"/>
              </a:solidFill>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07" name="Shape 407"/>
        <p:cNvGrpSpPr/>
        <p:nvPr/>
      </p:nvGrpSpPr>
      <p:grpSpPr>
        <a:xfrm>
          <a:off x="0" y="0"/>
          <a:ext cx="0" cy="0"/>
          <a:chOff x="0" y="0"/>
          <a:chExt cx="0" cy="0"/>
        </a:xfrm>
      </p:grpSpPr>
      <p:sp>
        <p:nvSpPr>
          <p:cNvPr id="408" name="Google Shape;408;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 tools</a:t>
            </a:r>
            <a:endParaRPr>
              <a:solidFill>
                <a:schemeClr val="dk1"/>
              </a:solidFill>
            </a:endParaRPr>
          </a:p>
        </p:txBody>
      </p:sp>
      <p:pic>
        <p:nvPicPr>
          <p:cNvPr id="409" name="Google Shape;409;p49"/>
          <p:cNvPicPr preferRelativeResize="0"/>
          <p:nvPr/>
        </p:nvPicPr>
        <p:blipFill>
          <a:blip r:embed="rId3">
            <a:alphaModFix amt="22000"/>
          </a:blip>
          <a:stretch>
            <a:fillRect/>
          </a:stretch>
        </p:blipFill>
        <p:spPr>
          <a:xfrm>
            <a:off x="6657976" y="436446"/>
            <a:ext cx="909650" cy="470057"/>
          </a:xfrm>
          <a:prstGeom prst="rect">
            <a:avLst/>
          </a:prstGeom>
          <a:noFill/>
          <a:ln>
            <a:noFill/>
          </a:ln>
        </p:spPr>
      </p:pic>
      <p:pic>
        <p:nvPicPr>
          <p:cNvPr id="410" name="Google Shape;410;p49"/>
          <p:cNvPicPr preferRelativeResize="0"/>
          <p:nvPr/>
        </p:nvPicPr>
        <p:blipFill>
          <a:blip r:embed="rId4">
            <a:alphaModFix amt="22000"/>
          </a:blip>
          <a:stretch>
            <a:fillRect/>
          </a:stretch>
        </p:blipFill>
        <p:spPr>
          <a:xfrm>
            <a:off x="4354450" y="360475"/>
            <a:ext cx="1329971" cy="628050"/>
          </a:xfrm>
          <a:prstGeom prst="rect">
            <a:avLst/>
          </a:prstGeom>
          <a:noFill/>
          <a:ln>
            <a:noFill/>
          </a:ln>
        </p:spPr>
      </p:pic>
      <p:pic>
        <p:nvPicPr>
          <p:cNvPr id="411" name="Google Shape;411;p49"/>
          <p:cNvPicPr preferRelativeResize="0"/>
          <p:nvPr/>
        </p:nvPicPr>
        <p:blipFill>
          <a:blip r:embed="rId5">
            <a:alphaModFix amt="22000"/>
          </a:blip>
          <a:stretch>
            <a:fillRect/>
          </a:stretch>
        </p:blipFill>
        <p:spPr>
          <a:xfrm>
            <a:off x="5942168" y="459490"/>
            <a:ext cx="433816" cy="423964"/>
          </a:xfrm>
          <a:prstGeom prst="rect">
            <a:avLst/>
          </a:prstGeom>
          <a:noFill/>
          <a:ln>
            <a:noFill/>
          </a:ln>
        </p:spPr>
      </p:pic>
      <p:pic>
        <p:nvPicPr>
          <p:cNvPr id="412" name="Google Shape;412;p49"/>
          <p:cNvPicPr preferRelativeResize="0"/>
          <p:nvPr/>
        </p:nvPicPr>
        <p:blipFill rotWithShape="1">
          <a:blip r:embed="rId6">
            <a:alphaModFix/>
          </a:blip>
          <a:srcRect b="21337" l="15182" r="14265" t="22050"/>
          <a:stretch/>
        </p:blipFill>
        <p:spPr>
          <a:xfrm>
            <a:off x="7849616" y="446776"/>
            <a:ext cx="1166110" cy="449393"/>
          </a:xfrm>
          <a:prstGeom prst="rect">
            <a:avLst/>
          </a:prstGeom>
          <a:noFill/>
          <a:ln>
            <a:noFill/>
          </a:ln>
        </p:spPr>
      </p:pic>
      <p:pic>
        <p:nvPicPr>
          <p:cNvPr id="413" name="Google Shape;413;p49"/>
          <p:cNvPicPr preferRelativeResize="0"/>
          <p:nvPr/>
        </p:nvPicPr>
        <p:blipFill>
          <a:blip r:embed="rId7">
            <a:alphaModFix/>
          </a:blip>
          <a:stretch>
            <a:fillRect/>
          </a:stretch>
        </p:blipFill>
        <p:spPr>
          <a:xfrm>
            <a:off x="1594500" y="1379900"/>
            <a:ext cx="6291046" cy="353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17" name="Shape 417"/>
        <p:cNvGrpSpPr/>
        <p:nvPr/>
      </p:nvGrpSpPr>
      <p:grpSpPr>
        <a:xfrm>
          <a:off x="0" y="0"/>
          <a:ext cx="0" cy="0"/>
          <a:chOff x="0" y="0"/>
          <a:chExt cx="0" cy="0"/>
        </a:xfrm>
      </p:grpSpPr>
      <p:sp>
        <p:nvSpPr>
          <p:cNvPr id="418" name="Google Shape;418;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 tools</a:t>
            </a:r>
            <a:endParaRPr>
              <a:solidFill>
                <a:schemeClr val="dk1"/>
              </a:solidFill>
            </a:endParaRPr>
          </a:p>
        </p:txBody>
      </p:sp>
      <p:pic>
        <p:nvPicPr>
          <p:cNvPr id="419" name="Google Shape;419;p50"/>
          <p:cNvPicPr preferRelativeResize="0"/>
          <p:nvPr/>
        </p:nvPicPr>
        <p:blipFill rotWithShape="1">
          <a:blip r:embed="rId3">
            <a:alphaModFix amt="22000"/>
          </a:blip>
          <a:srcRect b="18130" l="31241" r="28889" t="19459"/>
          <a:stretch/>
        </p:blipFill>
        <p:spPr>
          <a:xfrm>
            <a:off x="7174016" y="434093"/>
            <a:ext cx="675485" cy="594738"/>
          </a:xfrm>
          <a:prstGeom prst="rect">
            <a:avLst/>
          </a:prstGeom>
          <a:noFill/>
          <a:ln>
            <a:noFill/>
          </a:ln>
        </p:spPr>
      </p:pic>
      <p:pic>
        <p:nvPicPr>
          <p:cNvPr id="420" name="Google Shape;420;p50"/>
          <p:cNvPicPr preferRelativeResize="0"/>
          <p:nvPr/>
        </p:nvPicPr>
        <p:blipFill rotWithShape="1">
          <a:blip r:embed="rId4">
            <a:alphaModFix/>
          </a:blip>
          <a:srcRect b="7622" l="34035" r="34083" t="8152"/>
          <a:stretch/>
        </p:blipFill>
        <p:spPr>
          <a:xfrm>
            <a:off x="4076799" y="434093"/>
            <a:ext cx="592428" cy="594737"/>
          </a:xfrm>
          <a:prstGeom prst="rect">
            <a:avLst/>
          </a:prstGeom>
          <a:noFill/>
          <a:ln>
            <a:noFill/>
          </a:ln>
        </p:spPr>
      </p:pic>
      <p:pic>
        <p:nvPicPr>
          <p:cNvPr id="421" name="Google Shape;421;p50"/>
          <p:cNvPicPr preferRelativeResize="0"/>
          <p:nvPr/>
        </p:nvPicPr>
        <p:blipFill rotWithShape="1">
          <a:blip r:embed="rId5">
            <a:alphaModFix amt="25000"/>
          </a:blip>
          <a:srcRect b="16089" l="0" r="0" t="16507"/>
          <a:stretch/>
        </p:blipFill>
        <p:spPr>
          <a:xfrm>
            <a:off x="6060160" y="545077"/>
            <a:ext cx="995519" cy="372771"/>
          </a:xfrm>
          <a:prstGeom prst="rect">
            <a:avLst/>
          </a:prstGeom>
          <a:noFill/>
          <a:ln>
            <a:noFill/>
          </a:ln>
        </p:spPr>
      </p:pic>
      <p:pic>
        <p:nvPicPr>
          <p:cNvPr id="422" name="Google Shape;422;p50"/>
          <p:cNvPicPr preferRelativeResize="0"/>
          <p:nvPr/>
        </p:nvPicPr>
        <p:blipFill>
          <a:blip r:embed="rId6">
            <a:alphaModFix amt="22000"/>
          </a:blip>
          <a:stretch>
            <a:fillRect/>
          </a:stretch>
        </p:blipFill>
        <p:spPr>
          <a:xfrm>
            <a:off x="8037907" y="421967"/>
            <a:ext cx="809142" cy="618991"/>
          </a:xfrm>
          <a:prstGeom prst="rect">
            <a:avLst/>
          </a:prstGeom>
          <a:noFill/>
          <a:ln>
            <a:noFill/>
          </a:ln>
        </p:spPr>
      </p:pic>
      <p:pic>
        <p:nvPicPr>
          <p:cNvPr id="423" name="Google Shape;423;p50"/>
          <p:cNvPicPr preferRelativeResize="0"/>
          <p:nvPr/>
        </p:nvPicPr>
        <p:blipFill rotWithShape="1">
          <a:blip r:embed="rId7">
            <a:alphaModFix amt="30000"/>
          </a:blip>
          <a:srcRect b="10525" l="14820" r="15599" t="12027"/>
          <a:stretch/>
        </p:blipFill>
        <p:spPr>
          <a:xfrm>
            <a:off x="5023620" y="393750"/>
            <a:ext cx="809142" cy="675424"/>
          </a:xfrm>
          <a:prstGeom prst="rect">
            <a:avLst/>
          </a:prstGeom>
          <a:noFill/>
          <a:ln>
            <a:noFill/>
          </a:ln>
        </p:spPr>
      </p:pic>
      <p:pic>
        <p:nvPicPr>
          <p:cNvPr id="424" name="Google Shape;424;p50"/>
          <p:cNvPicPr preferRelativeResize="0"/>
          <p:nvPr/>
        </p:nvPicPr>
        <p:blipFill>
          <a:blip r:embed="rId8">
            <a:alphaModFix/>
          </a:blip>
          <a:stretch>
            <a:fillRect/>
          </a:stretch>
        </p:blipFill>
        <p:spPr>
          <a:xfrm>
            <a:off x="1775150" y="1248375"/>
            <a:ext cx="5593689" cy="3530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28" name="Shape 428"/>
        <p:cNvGrpSpPr/>
        <p:nvPr/>
      </p:nvGrpSpPr>
      <p:grpSpPr>
        <a:xfrm>
          <a:off x="0" y="0"/>
          <a:ext cx="0" cy="0"/>
          <a:chOff x="0" y="0"/>
          <a:chExt cx="0" cy="0"/>
        </a:xfrm>
      </p:grpSpPr>
      <p:sp>
        <p:nvSpPr>
          <p:cNvPr id="429" name="Google Shape;429;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 tools</a:t>
            </a:r>
            <a:endParaRPr>
              <a:solidFill>
                <a:schemeClr val="dk1"/>
              </a:solidFill>
            </a:endParaRPr>
          </a:p>
        </p:txBody>
      </p:sp>
      <p:pic>
        <p:nvPicPr>
          <p:cNvPr id="430" name="Google Shape;430;p51"/>
          <p:cNvPicPr preferRelativeResize="0"/>
          <p:nvPr/>
        </p:nvPicPr>
        <p:blipFill rotWithShape="1">
          <a:blip r:embed="rId3">
            <a:alphaModFix amt="22000"/>
          </a:blip>
          <a:srcRect b="18130" l="31241" r="28889" t="19459"/>
          <a:stretch/>
        </p:blipFill>
        <p:spPr>
          <a:xfrm>
            <a:off x="7174016" y="434093"/>
            <a:ext cx="675485" cy="594738"/>
          </a:xfrm>
          <a:prstGeom prst="rect">
            <a:avLst/>
          </a:prstGeom>
          <a:noFill/>
          <a:ln>
            <a:noFill/>
          </a:ln>
        </p:spPr>
      </p:pic>
      <p:pic>
        <p:nvPicPr>
          <p:cNvPr id="431" name="Google Shape;431;p51"/>
          <p:cNvPicPr preferRelativeResize="0"/>
          <p:nvPr/>
        </p:nvPicPr>
        <p:blipFill rotWithShape="1">
          <a:blip r:embed="rId4">
            <a:alphaModFix amt="22000"/>
          </a:blip>
          <a:srcRect b="7622" l="34035" r="34083" t="8152"/>
          <a:stretch/>
        </p:blipFill>
        <p:spPr>
          <a:xfrm>
            <a:off x="4076799" y="434093"/>
            <a:ext cx="592428" cy="594737"/>
          </a:xfrm>
          <a:prstGeom prst="rect">
            <a:avLst/>
          </a:prstGeom>
          <a:noFill/>
          <a:ln>
            <a:noFill/>
          </a:ln>
        </p:spPr>
      </p:pic>
      <p:pic>
        <p:nvPicPr>
          <p:cNvPr id="432" name="Google Shape;432;p51"/>
          <p:cNvPicPr preferRelativeResize="0"/>
          <p:nvPr/>
        </p:nvPicPr>
        <p:blipFill rotWithShape="1">
          <a:blip r:embed="rId5">
            <a:alphaModFix amt="25000"/>
          </a:blip>
          <a:srcRect b="16089" l="0" r="0" t="16507"/>
          <a:stretch/>
        </p:blipFill>
        <p:spPr>
          <a:xfrm>
            <a:off x="6060160" y="545077"/>
            <a:ext cx="995519" cy="372771"/>
          </a:xfrm>
          <a:prstGeom prst="rect">
            <a:avLst/>
          </a:prstGeom>
          <a:noFill/>
          <a:ln>
            <a:noFill/>
          </a:ln>
        </p:spPr>
      </p:pic>
      <p:pic>
        <p:nvPicPr>
          <p:cNvPr id="433" name="Google Shape;433;p51"/>
          <p:cNvPicPr preferRelativeResize="0"/>
          <p:nvPr/>
        </p:nvPicPr>
        <p:blipFill>
          <a:blip r:embed="rId6">
            <a:alphaModFix amt="22000"/>
          </a:blip>
          <a:stretch>
            <a:fillRect/>
          </a:stretch>
        </p:blipFill>
        <p:spPr>
          <a:xfrm>
            <a:off x="8037907" y="421967"/>
            <a:ext cx="809142" cy="618991"/>
          </a:xfrm>
          <a:prstGeom prst="rect">
            <a:avLst/>
          </a:prstGeom>
          <a:noFill/>
          <a:ln>
            <a:noFill/>
          </a:ln>
        </p:spPr>
      </p:pic>
      <p:pic>
        <p:nvPicPr>
          <p:cNvPr id="434" name="Google Shape;434;p51"/>
          <p:cNvPicPr preferRelativeResize="0"/>
          <p:nvPr/>
        </p:nvPicPr>
        <p:blipFill rotWithShape="1">
          <a:blip r:embed="rId7">
            <a:alphaModFix/>
          </a:blip>
          <a:srcRect b="10525" l="14820" r="15599" t="12027"/>
          <a:stretch/>
        </p:blipFill>
        <p:spPr>
          <a:xfrm>
            <a:off x="5023620" y="393750"/>
            <a:ext cx="809142" cy="675424"/>
          </a:xfrm>
          <a:prstGeom prst="rect">
            <a:avLst/>
          </a:prstGeom>
          <a:noFill/>
          <a:ln>
            <a:noFill/>
          </a:ln>
        </p:spPr>
      </p:pic>
      <p:sp>
        <p:nvSpPr>
          <p:cNvPr id="435" name="Google Shape;435;p51"/>
          <p:cNvSpPr txBox="1"/>
          <p:nvPr/>
        </p:nvSpPr>
        <p:spPr>
          <a:xfrm>
            <a:off x="7320675" y="4692550"/>
            <a:ext cx="18345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D9D9D9"/>
                </a:solidFill>
                <a:highlight>
                  <a:srgbClr val="FFFFFF"/>
                </a:highlight>
              </a:rPr>
              <a:t>Founded Date  2014</a:t>
            </a:r>
            <a:endParaRPr sz="1050">
              <a:solidFill>
                <a:srgbClr val="D9D9D9"/>
              </a:solidFill>
              <a:highlight>
                <a:srgbClr val="FFFFFF"/>
              </a:highlight>
            </a:endParaRPr>
          </a:p>
        </p:txBody>
      </p:sp>
      <p:pic>
        <p:nvPicPr>
          <p:cNvPr id="436" name="Google Shape;436;p51"/>
          <p:cNvPicPr preferRelativeResize="0"/>
          <p:nvPr/>
        </p:nvPicPr>
        <p:blipFill>
          <a:blip r:embed="rId8">
            <a:alphaModFix/>
          </a:blip>
          <a:stretch>
            <a:fillRect/>
          </a:stretch>
        </p:blipFill>
        <p:spPr>
          <a:xfrm>
            <a:off x="2031250" y="1410875"/>
            <a:ext cx="5177281" cy="3530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Example of Problem solving</a:t>
            </a:r>
            <a:endParaRPr/>
          </a:p>
        </p:txBody>
      </p:sp>
      <p:sp>
        <p:nvSpPr>
          <p:cNvPr id="153" name="Google Shape;153;p16"/>
          <p:cNvSpPr txBox="1"/>
          <p:nvPr>
            <p:ph idx="1" type="body"/>
          </p:nvPr>
        </p:nvSpPr>
        <p:spPr>
          <a:xfrm>
            <a:off x="1297500" y="1567550"/>
            <a:ext cx="4236000" cy="29112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Thinking outside of the box can provide an innovative solution to a sticky problem. However, thinking outside of the box can be a real challenge as we naturally develop patterns of thinking that are modeled on the repetitive activities and commonly accessed knowledge we surround ourselves with.</a:t>
            </a:r>
            <a:endParaRPr>
              <a:latin typeface="Montserrat"/>
              <a:ea typeface="Montserrat"/>
              <a:cs typeface="Montserrat"/>
              <a:sym typeface="Montserrat"/>
            </a:endParaRPr>
          </a:p>
        </p:txBody>
      </p:sp>
      <p:pic>
        <p:nvPicPr>
          <p:cNvPr id="154" name="Google Shape;154;p16"/>
          <p:cNvPicPr preferRelativeResize="0"/>
          <p:nvPr/>
        </p:nvPicPr>
        <p:blipFill>
          <a:blip r:embed="rId3">
            <a:alphaModFix/>
          </a:blip>
          <a:stretch>
            <a:fillRect/>
          </a:stretch>
        </p:blipFill>
        <p:spPr>
          <a:xfrm>
            <a:off x="6129275" y="1262337"/>
            <a:ext cx="2553050" cy="33655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40" name="Shape 440"/>
        <p:cNvGrpSpPr/>
        <p:nvPr/>
      </p:nvGrpSpPr>
      <p:grpSpPr>
        <a:xfrm>
          <a:off x="0" y="0"/>
          <a:ext cx="0" cy="0"/>
          <a:chOff x="0" y="0"/>
          <a:chExt cx="0" cy="0"/>
        </a:xfrm>
      </p:grpSpPr>
      <p:sp>
        <p:nvSpPr>
          <p:cNvPr id="441" name="Google Shape;441;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 tools</a:t>
            </a:r>
            <a:endParaRPr>
              <a:solidFill>
                <a:schemeClr val="dk1"/>
              </a:solidFill>
            </a:endParaRPr>
          </a:p>
        </p:txBody>
      </p:sp>
      <p:pic>
        <p:nvPicPr>
          <p:cNvPr id="442" name="Google Shape;442;p52"/>
          <p:cNvPicPr preferRelativeResize="0"/>
          <p:nvPr/>
        </p:nvPicPr>
        <p:blipFill rotWithShape="1">
          <a:blip r:embed="rId3">
            <a:alphaModFix amt="22000"/>
          </a:blip>
          <a:srcRect b="18130" l="31241" r="28889" t="19459"/>
          <a:stretch/>
        </p:blipFill>
        <p:spPr>
          <a:xfrm>
            <a:off x="7174016" y="434093"/>
            <a:ext cx="675485" cy="594738"/>
          </a:xfrm>
          <a:prstGeom prst="rect">
            <a:avLst/>
          </a:prstGeom>
          <a:noFill/>
          <a:ln>
            <a:noFill/>
          </a:ln>
        </p:spPr>
      </p:pic>
      <p:pic>
        <p:nvPicPr>
          <p:cNvPr id="443" name="Google Shape;443;p52"/>
          <p:cNvPicPr preferRelativeResize="0"/>
          <p:nvPr/>
        </p:nvPicPr>
        <p:blipFill rotWithShape="1">
          <a:blip r:embed="rId4">
            <a:alphaModFix amt="22000"/>
          </a:blip>
          <a:srcRect b="7622" l="34035" r="34083" t="8152"/>
          <a:stretch/>
        </p:blipFill>
        <p:spPr>
          <a:xfrm>
            <a:off x="4076799" y="434093"/>
            <a:ext cx="592428" cy="594737"/>
          </a:xfrm>
          <a:prstGeom prst="rect">
            <a:avLst/>
          </a:prstGeom>
          <a:noFill/>
          <a:ln>
            <a:noFill/>
          </a:ln>
        </p:spPr>
      </p:pic>
      <p:pic>
        <p:nvPicPr>
          <p:cNvPr id="444" name="Google Shape;444;p52"/>
          <p:cNvPicPr preferRelativeResize="0"/>
          <p:nvPr/>
        </p:nvPicPr>
        <p:blipFill rotWithShape="1">
          <a:blip r:embed="rId5">
            <a:alphaModFix/>
          </a:blip>
          <a:srcRect b="16089" l="0" r="0" t="16507"/>
          <a:stretch/>
        </p:blipFill>
        <p:spPr>
          <a:xfrm>
            <a:off x="6060160" y="545077"/>
            <a:ext cx="995519" cy="372771"/>
          </a:xfrm>
          <a:prstGeom prst="rect">
            <a:avLst/>
          </a:prstGeom>
          <a:noFill/>
          <a:ln>
            <a:noFill/>
          </a:ln>
        </p:spPr>
      </p:pic>
      <p:pic>
        <p:nvPicPr>
          <p:cNvPr id="445" name="Google Shape;445;p52"/>
          <p:cNvPicPr preferRelativeResize="0"/>
          <p:nvPr/>
        </p:nvPicPr>
        <p:blipFill>
          <a:blip r:embed="rId6">
            <a:alphaModFix amt="22000"/>
          </a:blip>
          <a:stretch>
            <a:fillRect/>
          </a:stretch>
        </p:blipFill>
        <p:spPr>
          <a:xfrm>
            <a:off x="8037907" y="421967"/>
            <a:ext cx="809142" cy="618991"/>
          </a:xfrm>
          <a:prstGeom prst="rect">
            <a:avLst/>
          </a:prstGeom>
          <a:noFill/>
          <a:ln>
            <a:noFill/>
          </a:ln>
        </p:spPr>
      </p:pic>
      <p:pic>
        <p:nvPicPr>
          <p:cNvPr id="446" name="Google Shape;446;p52"/>
          <p:cNvPicPr preferRelativeResize="0"/>
          <p:nvPr/>
        </p:nvPicPr>
        <p:blipFill rotWithShape="1">
          <a:blip r:embed="rId7">
            <a:alphaModFix amt="22000"/>
          </a:blip>
          <a:srcRect b="10525" l="14820" r="15599" t="12027"/>
          <a:stretch/>
        </p:blipFill>
        <p:spPr>
          <a:xfrm>
            <a:off x="5023620" y="393750"/>
            <a:ext cx="809142" cy="675424"/>
          </a:xfrm>
          <a:prstGeom prst="rect">
            <a:avLst/>
          </a:prstGeom>
          <a:noFill/>
          <a:ln>
            <a:noFill/>
          </a:ln>
        </p:spPr>
      </p:pic>
      <p:pic>
        <p:nvPicPr>
          <p:cNvPr id="447" name="Google Shape;447;p52"/>
          <p:cNvPicPr preferRelativeResize="0"/>
          <p:nvPr/>
        </p:nvPicPr>
        <p:blipFill>
          <a:blip r:embed="rId8">
            <a:alphaModFix/>
          </a:blip>
          <a:stretch>
            <a:fillRect/>
          </a:stretch>
        </p:blipFill>
        <p:spPr>
          <a:xfrm>
            <a:off x="1373813" y="1357975"/>
            <a:ext cx="6664082" cy="3530850"/>
          </a:xfrm>
          <a:prstGeom prst="rect">
            <a:avLst/>
          </a:prstGeom>
          <a:noFill/>
          <a:ln>
            <a:noFill/>
          </a:ln>
        </p:spPr>
      </p:pic>
      <p:sp>
        <p:nvSpPr>
          <p:cNvPr id="448" name="Google Shape;448;p52"/>
          <p:cNvSpPr txBox="1"/>
          <p:nvPr/>
        </p:nvSpPr>
        <p:spPr>
          <a:xfrm>
            <a:off x="7320675" y="4692550"/>
            <a:ext cx="18345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D9D9D9"/>
                </a:solidFill>
                <a:highlight>
                  <a:srgbClr val="FFFFFF"/>
                </a:highlight>
              </a:rPr>
              <a:t>Founded Date  2011</a:t>
            </a:r>
            <a:endParaRPr sz="1050">
              <a:solidFill>
                <a:srgbClr val="D9D9D9"/>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52" name="Shape 452"/>
        <p:cNvGrpSpPr/>
        <p:nvPr/>
      </p:nvGrpSpPr>
      <p:grpSpPr>
        <a:xfrm>
          <a:off x="0" y="0"/>
          <a:ext cx="0" cy="0"/>
          <a:chOff x="0" y="0"/>
          <a:chExt cx="0" cy="0"/>
        </a:xfrm>
      </p:grpSpPr>
      <p:sp>
        <p:nvSpPr>
          <p:cNvPr id="453" name="Google Shape;453;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 tools</a:t>
            </a:r>
            <a:endParaRPr>
              <a:solidFill>
                <a:schemeClr val="dk1"/>
              </a:solidFill>
            </a:endParaRPr>
          </a:p>
        </p:txBody>
      </p:sp>
      <p:pic>
        <p:nvPicPr>
          <p:cNvPr id="454" name="Google Shape;454;p53"/>
          <p:cNvPicPr preferRelativeResize="0"/>
          <p:nvPr/>
        </p:nvPicPr>
        <p:blipFill rotWithShape="1">
          <a:blip r:embed="rId3">
            <a:alphaModFix/>
          </a:blip>
          <a:srcRect b="18130" l="31241" r="28889" t="19459"/>
          <a:stretch/>
        </p:blipFill>
        <p:spPr>
          <a:xfrm>
            <a:off x="7174016" y="434093"/>
            <a:ext cx="675485" cy="594738"/>
          </a:xfrm>
          <a:prstGeom prst="rect">
            <a:avLst/>
          </a:prstGeom>
          <a:noFill/>
          <a:ln>
            <a:noFill/>
          </a:ln>
        </p:spPr>
      </p:pic>
      <p:pic>
        <p:nvPicPr>
          <p:cNvPr id="455" name="Google Shape;455;p53"/>
          <p:cNvPicPr preferRelativeResize="0"/>
          <p:nvPr/>
        </p:nvPicPr>
        <p:blipFill rotWithShape="1">
          <a:blip r:embed="rId4">
            <a:alphaModFix amt="22000"/>
          </a:blip>
          <a:srcRect b="7622" l="34035" r="34083" t="8152"/>
          <a:stretch/>
        </p:blipFill>
        <p:spPr>
          <a:xfrm>
            <a:off x="4076799" y="434093"/>
            <a:ext cx="592428" cy="594737"/>
          </a:xfrm>
          <a:prstGeom prst="rect">
            <a:avLst/>
          </a:prstGeom>
          <a:noFill/>
          <a:ln>
            <a:noFill/>
          </a:ln>
        </p:spPr>
      </p:pic>
      <p:pic>
        <p:nvPicPr>
          <p:cNvPr id="456" name="Google Shape;456;p53"/>
          <p:cNvPicPr preferRelativeResize="0"/>
          <p:nvPr/>
        </p:nvPicPr>
        <p:blipFill rotWithShape="1">
          <a:blip r:embed="rId5">
            <a:alphaModFix amt="20000"/>
          </a:blip>
          <a:srcRect b="16089" l="0" r="0" t="16507"/>
          <a:stretch/>
        </p:blipFill>
        <p:spPr>
          <a:xfrm>
            <a:off x="6060160" y="545077"/>
            <a:ext cx="995519" cy="372771"/>
          </a:xfrm>
          <a:prstGeom prst="rect">
            <a:avLst/>
          </a:prstGeom>
          <a:noFill/>
          <a:ln>
            <a:noFill/>
          </a:ln>
        </p:spPr>
      </p:pic>
      <p:pic>
        <p:nvPicPr>
          <p:cNvPr id="457" name="Google Shape;457;p53"/>
          <p:cNvPicPr preferRelativeResize="0"/>
          <p:nvPr/>
        </p:nvPicPr>
        <p:blipFill>
          <a:blip r:embed="rId6">
            <a:alphaModFix amt="22000"/>
          </a:blip>
          <a:stretch>
            <a:fillRect/>
          </a:stretch>
        </p:blipFill>
        <p:spPr>
          <a:xfrm>
            <a:off x="8037907" y="421967"/>
            <a:ext cx="809142" cy="618991"/>
          </a:xfrm>
          <a:prstGeom prst="rect">
            <a:avLst/>
          </a:prstGeom>
          <a:noFill/>
          <a:ln>
            <a:noFill/>
          </a:ln>
        </p:spPr>
      </p:pic>
      <p:pic>
        <p:nvPicPr>
          <p:cNvPr id="458" name="Google Shape;458;p53"/>
          <p:cNvPicPr preferRelativeResize="0"/>
          <p:nvPr/>
        </p:nvPicPr>
        <p:blipFill rotWithShape="1">
          <a:blip r:embed="rId7">
            <a:alphaModFix amt="22000"/>
          </a:blip>
          <a:srcRect b="10525" l="14820" r="15599" t="12027"/>
          <a:stretch/>
        </p:blipFill>
        <p:spPr>
          <a:xfrm>
            <a:off x="5023620" y="393750"/>
            <a:ext cx="809142" cy="675424"/>
          </a:xfrm>
          <a:prstGeom prst="rect">
            <a:avLst/>
          </a:prstGeom>
          <a:noFill/>
          <a:ln>
            <a:noFill/>
          </a:ln>
        </p:spPr>
      </p:pic>
      <p:pic>
        <p:nvPicPr>
          <p:cNvPr descr="Meet Overflow, the world’s first user flow diagramming tool tailored for designers. It offers a new, impactful way for designers to effectively communicate their work, while fully engaging their audience with an interactive user flow presentation.&#10;&#10;Download now at https://goo.gl/pN738s&#10;&#10;JOIN OUR GROWING COMMUNITIES&#10;&#10;Facebook: https://facebook.com/overflowapp&#10;Twitter: https://twitter.com/overflowapp&#10;Slack: https://slack.overflow.io/&#10;Medium: https://blog.overflow.io/" id="459" name="Google Shape;459;p53" title="Overflow - Turn your designs into playable user flow diagrams that tell a story.">
            <a:hlinkClick r:id="rId8"/>
          </p:cNvPr>
          <p:cNvPicPr preferRelativeResize="0"/>
          <p:nvPr/>
        </p:nvPicPr>
        <p:blipFill>
          <a:blip r:embed="rId9">
            <a:alphaModFix/>
          </a:blip>
          <a:stretch>
            <a:fillRect/>
          </a:stretch>
        </p:blipFill>
        <p:spPr>
          <a:xfrm>
            <a:off x="2087013" y="1394500"/>
            <a:ext cx="4572000" cy="3429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63" name="Shape 463"/>
        <p:cNvGrpSpPr/>
        <p:nvPr/>
      </p:nvGrpSpPr>
      <p:grpSpPr>
        <a:xfrm>
          <a:off x="0" y="0"/>
          <a:ext cx="0" cy="0"/>
          <a:chOff x="0" y="0"/>
          <a:chExt cx="0" cy="0"/>
        </a:xfrm>
      </p:grpSpPr>
      <p:sp>
        <p:nvSpPr>
          <p:cNvPr id="464" name="Google Shape;464;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 tools</a:t>
            </a:r>
            <a:endParaRPr>
              <a:solidFill>
                <a:schemeClr val="dk1"/>
              </a:solidFill>
            </a:endParaRPr>
          </a:p>
        </p:txBody>
      </p:sp>
      <p:pic>
        <p:nvPicPr>
          <p:cNvPr id="465" name="Google Shape;465;p54"/>
          <p:cNvPicPr preferRelativeResize="0"/>
          <p:nvPr/>
        </p:nvPicPr>
        <p:blipFill rotWithShape="1">
          <a:blip r:embed="rId3">
            <a:alphaModFix amt="27000"/>
          </a:blip>
          <a:srcRect b="18130" l="31241" r="28889" t="19459"/>
          <a:stretch/>
        </p:blipFill>
        <p:spPr>
          <a:xfrm>
            <a:off x="7174016" y="434093"/>
            <a:ext cx="675485" cy="594738"/>
          </a:xfrm>
          <a:prstGeom prst="rect">
            <a:avLst/>
          </a:prstGeom>
          <a:noFill/>
          <a:ln>
            <a:noFill/>
          </a:ln>
        </p:spPr>
      </p:pic>
      <p:pic>
        <p:nvPicPr>
          <p:cNvPr id="466" name="Google Shape;466;p54"/>
          <p:cNvPicPr preferRelativeResize="0"/>
          <p:nvPr/>
        </p:nvPicPr>
        <p:blipFill rotWithShape="1">
          <a:blip r:embed="rId4">
            <a:alphaModFix amt="22000"/>
          </a:blip>
          <a:srcRect b="7622" l="34035" r="34083" t="8152"/>
          <a:stretch/>
        </p:blipFill>
        <p:spPr>
          <a:xfrm>
            <a:off x="4076799" y="434093"/>
            <a:ext cx="592428" cy="594737"/>
          </a:xfrm>
          <a:prstGeom prst="rect">
            <a:avLst/>
          </a:prstGeom>
          <a:noFill/>
          <a:ln>
            <a:noFill/>
          </a:ln>
        </p:spPr>
      </p:pic>
      <p:pic>
        <p:nvPicPr>
          <p:cNvPr id="467" name="Google Shape;467;p54"/>
          <p:cNvPicPr preferRelativeResize="0"/>
          <p:nvPr/>
        </p:nvPicPr>
        <p:blipFill rotWithShape="1">
          <a:blip r:embed="rId5">
            <a:alphaModFix amt="20000"/>
          </a:blip>
          <a:srcRect b="16089" l="0" r="0" t="16507"/>
          <a:stretch/>
        </p:blipFill>
        <p:spPr>
          <a:xfrm>
            <a:off x="6060160" y="545077"/>
            <a:ext cx="995519" cy="372771"/>
          </a:xfrm>
          <a:prstGeom prst="rect">
            <a:avLst/>
          </a:prstGeom>
          <a:noFill/>
          <a:ln>
            <a:noFill/>
          </a:ln>
        </p:spPr>
      </p:pic>
      <p:pic>
        <p:nvPicPr>
          <p:cNvPr id="468" name="Google Shape;468;p54"/>
          <p:cNvPicPr preferRelativeResize="0"/>
          <p:nvPr/>
        </p:nvPicPr>
        <p:blipFill>
          <a:blip r:embed="rId6">
            <a:alphaModFix/>
          </a:blip>
          <a:stretch>
            <a:fillRect/>
          </a:stretch>
        </p:blipFill>
        <p:spPr>
          <a:xfrm>
            <a:off x="8037907" y="421967"/>
            <a:ext cx="809142" cy="618991"/>
          </a:xfrm>
          <a:prstGeom prst="rect">
            <a:avLst/>
          </a:prstGeom>
          <a:noFill/>
          <a:ln>
            <a:noFill/>
          </a:ln>
        </p:spPr>
      </p:pic>
      <p:pic>
        <p:nvPicPr>
          <p:cNvPr id="469" name="Google Shape;469;p54"/>
          <p:cNvPicPr preferRelativeResize="0"/>
          <p:nvPr/>
        </p:nvPicPr>
        <p:blipFill rotWithShape="1">
          <a:blip r:embed="rId7">
            <a:alphaModFix amt="22000"/>
          </a:blip>
          <a:srcRect b="10525" l="14820" r="15599" t="12027"/>
          <a:stretch/>
        </p:blipFill>
        <p:spPr>
          <a:xfrm>
            <a:off x="5023620" y="393750"/>
            <a:ext cx="809142" cy="675424"/>
          </a:xfrm>
          <a:prstGeom prst="rect">
            <a:avLst/>
          </a:prstGeom>
          <a:noFill/>
          <a:ln>
            <a:noFill/>
          </a:ln>
        </p:spPr>
      </p:pic>
      <p:pic>
        <p:nvPicPr>
          <p:cNvPr id="470" name="Google Shape;470;p54"/>
          <p:cNvPicPr preferRelativeResize="0"/>
          <p:nvPr/>
        </p:nvPicPr>
        <p:blipFill>
          <a:blip r:embed="rId8">
            <a:alphaModFix/>
          </a:blip>
          <a:stretch>
            <a:fillRect/>
          </a:stretch>
        </p:blipFill>
        <p:spPr>
          <a:xfrm>
            <a:off x="780350" y="1403800"/>
            <a:ext cx="7473368" cy="3530850"/>
          </a:xfrm>
          <a:prstGeom prst="rect">
            <a:avLst/>
          </a:prstGeom>
          <a:noFill/>
          <a:ln>
            <a:noFill/>
          </a:ln>
        </p:spPr>
      </p:pic>
      <p:sp>
        <p:nvSpPr>
          <p:cNvPr id="471" name="Google Shape;471;p54"/>
          <p:cNvSpPr txBox="1"/>
          <p:nvPr/>
        </p:nvSpPr>
        <p:spPr>
          <a:xfrm>
            <a:off x="7320675" y="4692550"/>
            <a:ext cx="18345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D9D9D9"/>
                </a:solidFill>
                <a:highlight>
                  <a:srgbClr val="FFFFFF"/>
                </a:highlight>
              </a:rPr>
              <a:t>Founded Date  2013</a:t>
            </a:r>
            <a:endParaRPr sz="1050">
              <a:solidFill>
                <a:srgbClr val="D9D9D9"/>
              </a:solidFill>
              <a:highlight>
                <a:srgbClr val="FFFFFF"/>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75" name="Shape 475"/>
        <p:cNvGrpSpPr/>
        <p:nvPr/>
      </p:nvGrpSpPr>
      <p:grpSpPr>
        <a:xfrm>
          <a:off x="0" y="0"/>
          <a:ext cx="0" cy="0"/>
          <a:chOff x="0" y="0"/>
          <a:chExt cx="0" cy="0"/>
        </a:xfrm>
      </p:grpSpPr>
      <p:pic>
        <p:nvPicPr>
          <p:cNvPr id="476" name="Google Shape;476;p55"/>
          <p:cNvPicPr preferRelativeResize="0"/>
          <p:nvPr/>
        </p:nvPicPr>
        <p:blipFill rotWithShape="1">
          <a:blip r:embed="rId3">
            <a:alphaModFix/>
          </a:blip>
          <a:srcRect b="6426" l="0" r="0" t="9242"/>
          <a:stretch/>
        </p:blipFill>
        <p:spPr>
          <a:xfrm>
            <a:off x="0" y="0"/>
            <a:ext cx="9143900"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Thinking or 'Outside the Box' Thinking</a:t>
            </a:r>
            <a:endParaRPr/>
          </a:p>
        </p:txBody>
      </p:sp>
      <p:sp>
        <p:nvSpPr>
          <p:cNvPr id="160" name="Google Shape;160;p17"/>
          <p:cNvSpPr txBox="1"/>
          <p:nvPr>
            <p:ph idx="1" type="body"/>
          </p:nvPr>
        </p:nvSpPr>
        <p:spPr>
          <a:xfrm>
            <a:off x="1297500" y="1567550"/>
            <a:ext cx="4236000" cy="29112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Design Thinking is often referred to as ‘outside the box’ thinking, as designers are attempting to develop new ways of thinking that do not abide by the dominant or more common problem-solving methods.</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p:txBody>
      </p:sp>
      <p:pic>
        <p:nvPicPr>
          <p:cNvPr id="161" name="Google Shape;161;p17" title="Design-Thinking--Course--Child-with-a-head-stuck-in-gate.mp4">
            <a:hlinkClick r:id="rId3"/>
          </p:cNvPr>
          <p:cNvPicPr preferRelativeResize="0"/>
          <p:nvPr/>
        </p:nvPicPr>
        <p:blipFill>
          <a:blip r:embed="rId4">
            <a:alphaModFix/>
          </a:blip>
          <a:stretch>
            <a:fillRect/>
          </a:stretch>
        </p:blipFill>
        <p:spPr>
          <a:xfrm>
            <a:off x="6129275" y="1987713"/>
            <a:ext cx="2553050" cy="19147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167" name="Google Shape;167;p1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solidFill>
                  <a:schemeClr val="lt2"/>
                </a:solidFill>
              </a:rPr>
              <a:t>Empathise</a:t>
            </a:r>
            <a:r>
              <a:rPr lang="en"/>
              <a:t> - with your users</a:t>
            </a:r>
            <a:endParaRPr/>
          </a:p>
          <a:p>
            <a:pPr indent="-311150" lvl="0" marL="457200" rtl="0" algn="l">
              <a:spcBef>
                <a:spcPts val="1600"/>
              </a:spcBef>
              <a:spcAft>
                <a:spcPts val="0"/>
              </a:spcAft>
              <a:buSzPts val="1300"/>
              <a:buAutoNum type="arabicPeriod"/>
            </a:pPr>
            <a:r>
              <a:rPr lang="en">
                <a:solidFill>
                  <a:schemeClr val="lt2"/>
                </a:solidFill>
              </a:rPr>
              <a:t>Define</a:t>
            </a:r>
            <a:r>
              <a:rPr lang="en"/>
              <a:t> – your users’ needs, their problem, and your insights</a:t>
            </a:r>
            <a:endParaRPr/>
          </a:p>
          <a:p>
            <a:pPr indent="-311150" lvl="0" marL="457200" rtl="0" algn="l">
              <a:spcBef>
                <a:spcPts val="1600"/>
              </a:spcBef>
              <a:spcAft>
                <a:spcPts val="0"/>
              </a:spcAft>
              <a:buSzPts val="1300"/>
              <a:buAutoNum type="arabicPeriod"/>
            </a:pPr>
            <a:r>
              <a:rPr lang="en">
                <a:solidFill>
                  <a:schemeClr val="lt2"/>
                </a:solidFill>
              </a:rPr>
              <a:t>Ideate</a:t>
            </a:r>
            <a:r>
              <a:rPr lang="en"/>
              <a:t> – by challenging assumptions and creating ideas for innovative solutions</a:t>
            </a:r>
            <a:endParaRPr/>
          </a:p>
          <a:p>
            <a:pPr indent="-311150" lvl="0" marL="457200" rtl="0" algn="l">
              <a:spcBef>
                <a:spcPts val="1600"/>
              </a:spcBef>
              <a:spcAft>
                <a:spcPts val="0"/>
              </a:spcAft>
              <a:buSzPts val="1300"/>
              <a:buAutoNum type="arabicPeriod"/>
            </a:pPr>
            <a:r>
              <a:rPr lang="en">
                <a:solidFill>
                  <a:schemeClr val="lt2"/>
                </a:solidFill>
              </a:rPr>
              <a:t>Prototype</a:t>
            </a:r>
            <a:r>
              <a:rPr lang="en"/>
              <a:t> – to start creating solutions</a:t>
            </a:r>
            <a:endParaRPr/>
          </a:p>
          <a:p>
            <a:pPr indent="-311150" lvl="0" marL="457200" rtl="0" algn="l">
              <a:spcBef>
                <a:spcPts val="1600"/>
              </a:spcBef>
              <a:spcAft>
                <a:spcPts val="1600"/>
              </a:spcAft>
              <a:buSzPts val="1300"/>
              <a:buAutoNum type="arabicPeriod"/>
            </a:pPr>
            <a:r>
              <a:rPr lang="en">
                <a:solidFill>
                  <a:schemeClr val="lt2"/>
                </a:solidFill>
              </a:rPr>
              <a:t>Test</a:t>
            </a:r>
            <a:r>
              <a:rPr lang="en"/>
              <a:t> – solutions</a:t>
            </a:r>
            <a:endParaRPr/>
          </a:p>
        </p:txBody>
      </p:sp>
      <p:pic>
        <p:nvPicPr>
          <p:cNvPr id="168" name="Google Shape;168;p18"/>
          <p:cNvPicPr preferRelativeResize="0"/>
          <p:nvPr/>
        </p:nvPicPr>
        <p:blipFill>
          <a:blip r:embed="rId3">
            <a:alphaModFix/>
          </a:blip>
          <a:stretch>
            <a:fillRect/>
          </a:stretch>
        </p:blipFill>
        <p:spPr>
          <a:xfrm>
            <a:off x="5279125" y="1567550"/>
            <a:ext cx="3403200" cy="27551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9"/>
          <p:cNvSpPr txBox="1"/>
          <p:nvPr>
            <p:ph idx="1" type="body"/>
          </p:nvPr>
        </p:nvSpPr>
        <p:spPr>
          <a:xfrm>
            <a:off x="1297500" y="1677825"/>
            <a:ext cx="4135800" cy="250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t>Reset Password flow </a:t>
            </a:r>
            <a:endParaRPr b="1" sz="1800"/>
          </a:p>
          <a:p>
            <a:pPr indent="0" lvl="0" marL="0" rtl="0" algn="l">
              <a:spcBef>
                <a:spcPts val="1600"/>
              </a:spcBef>
              <a:spcAft>
                <a:spcPts val="1600"/>
              </a:spcAft>
              <a:buNone/>
            </a:pPr>
            <a:r>
              <a:rPr lang="en" sz="1600"/>
              <a:t>As an user, I should have the ability to ‘Reset Password’. It can be if I forget my password or if my old password is expired or if I get locked.</a:t>
            </a:r>
            <a:endParaRPr sz="1600"/>
          </a:p>
        </p:txBody>
      </p:sp>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discuss with a problem</a:t>
            </a:r>
            <a:endParaRPr/>
          </a:p>
        </p:txBody>
      </p:sp>
      <p:pic>
        <p:nvPicPr>
          <p:cNvPr id="175" name="Google Shape;175;p19"/>
          <p:cNvPicPr preferRelativeResize="0"/>
          <p:nvPr/>
        </p:nvPicPr>
        <p:blipFill>
          <a:blip r:embed="rId3">
            <a:alphaModFix/>
          </a:blip>
          <a:stretch>
            <a:fillRect/>
          </a:stretch>
        </p:blipFill>
        <p:spPr>
          <a:xfrm>
            <a:off x="6104100" y="1677775"/>
            <a:ext cx="1979900" cy="2501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823850" y="15196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Empathise</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rPr lang="en" sz="1300"/>
              <a:t>The first stage of the Design Thinking process is to gain an empathic understanding of the problem you are trying to solve.</a:t>
            </a:r>
            <a:endParaRPr sz="1300"/>
          </a:p>
        </p:txBody>
      </p:sp>
      <p:pic>
        <p:nvPicPr>
          <p:cNvPr id="181" name="Google Shape;181;p20"/>
          <p:cNvPicPr preferRelativeResize="0"/>
          <p:nvPr/>
        </p:nvPicPr>
        <p:blipFill>
          <a:blip r:embed="rId3">
            <a:alphaModFix/>
          </a:blip>
          <a:stretch>
            <a:fillRect/>
          </a:stretch>
        </p:blipFill>
        <p:spPr>
          <a:xfrm>
            <a:off x="5859550" y="1221324"/>
            <a:ext cx="2504650" cy="1745250"/>
          </a:xfrm>
          <a:prstGeom prst="rect">
            <a:avLst/>
          </a:prstGeom>
          <a:noFill/>
          <a:ln>
            <a:noFill/>
          </a:ln>
        </p:spPr>
      </p:pic>
      <p:sp>
        <p:nvSpPr>
          <p:cNvPr id="182" name="Google Shape;182;p20"/>
          <p:cNvSpPr txBox="1"/>
          <p:nvPr/>
        </p:nvSpPr>
        <p:spPr>
          <a:xfrm>
            <a:off x="5859525" y="2966575"/>
            <a:ext cx="25047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999999"/>
                </a:solidFill>
                <a:latin typeface="Lato"/>
                <a:ea typeface="Lato"/>
                <a:cs typeface="Lato"/>
                <a:sym typeface="Lato"/>
              </a:rPr>
              <a:t>Source: Interaction Design Foundation</a:t>
            </a:r>
            <a:endParaRPr sz="700">
              <a:solidFill>
                <a:srgbClr val="999999"/>
              </a:solidFill>
              <a:latin typeface="Lato"/>
              <a:ea typeface="Lato"/>
              <a:cs typeface="Lato"/>
              <a:sym typeface="Lato"/>
            </a:endParaRPr>
          </a:p>
        </p:txBody>
      </p:sp>
      <p:sp>
        <p:nvSpPr>
          <p:cNvPr id="183" name="Google Shape;183;p20"/>
          <p:cNvSpPr txBox="1"/>
          <p:nvPr/>
        </p:nvSpPr>
        <p:spPr>
          <a:xfrm>
            <a:off x="823850" y="4085950"/>
            <a:ext cx="75405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highlight>
                  <a:srgbClr val="FFFF00"/>
                </a:highlight>
                <a:latin typeface="Lato"/>
                <a:ea typeface="Lato"/>
                <a:cs typeface="Lato"/>
                <a:sym typeface="Lato"/>
              </a:rPr>
              <a:t>User can forget his password and then he will have to reset his password to login into the system. And if the user enters the wrong password 3 times, the system will lock the user automatically. Then the user will have to request to the system admin to unlock him. Also, the user will have to reset his password if the password is expired. A request to system admin is required then.</a:t>
            </a:r>
            <a:endParaRPr i="1" sz="800">
              <a:highlight>
                <a:srgbClr val="FFFF00"/>
              </a:highlight>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823850" y="15196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Define</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rPr lang="en" sz="1300"/>
              <a:t>During the Define stage, you put together the information you have created and gathered during the Empathise stage.</a:t>
            </a:r>
            <a:endParaRPr sz="1300"/>
          </a:p>
        </p:txBody>
      </p:sp>
      <p:pic>
        <p:nvPicPr>
          <p:cNvPr id="189" name="Google Shape;189;p21"/>
          <p:cNvPicPr preferRelativeResize="0"/>
          <p:nvPr/>
        </p:nvPicPr>
        <p:blipFill>
          <a:blip r:embed="rId3">
            <a:alphaModFix/>
          </a:blip>
          <a:stretch>
            <a:fillRect/>
          </a:stretch>
        </p:blipFill>
        <p:spPr>
          <a:xfrm>
            <a:off x="5857425" y="1219850"/>
            <a:ext cx="2508903" cy="1748200"/>
          </a:xfrm>
          <a:prstGeom prst="rect">
            <a:avLst/>
          </a:prstGeom>
          <a:noFill/>
          <a:ln>
            <a:noFill/>
          </a:ln>
        </p:spPr>
      </p:pic>
      <p:sp>
        <p:nvSpPr>
          <p:cNvPr id="190" name="Google Shape;190;p21"/>
          <p:cNvSpPr txBox="1"/>
          <p:nvPr/>
        </p:nvSpPr>
        <p:spPr>
          <a:xfrm>
            <a:off x="5859525" y="2966575"/>
            <a:ext cx="25047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999999"/>
                </a:solidFill>
                <a:latin typeface="Lato"/>
                <a:ea typeface="Lato"/>
                <a:cs typeface="Lato"/>
                <a:sym typeface="Lato"/>
              </a:rPr>
              <a:t>Source: Interaction Design Foundation</a:t>
            </a:r>
            <a:endParaRPr sz="700">
              <a:solidFill>
                <a:srgbClr val="999999"/>
              </a:solidFill>
              <a:latin typeface="Lato"/>
              <a:ea typeface="Lato"/>
              <a:cs typeface="Lato"/>
              <a:sym typeface="Lato"/>
            </a:endParaRPr>
          </a:p>
        </p:txBody>
      </p:sp>
      <p:sp>
        <p:nvSpPr>
          <p:cNvPr id="191" name="Google Shape;191;p21"/>
          <p:cNvSpPr txBox="1"/>
          <p:nvPr/>
        </p:nvSpPr>
        <p:spPr>
          <a:xfrm>
            <a:off x="823850" y="4085950"/>
            <a:ext cx="79155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highlight>
                  <a:srgbClr val="FFFF00"/>
                </a:highlight>
                <a:latin typeface="Lato"/>
                <a:ea typeface="Lato"/>
                <a:cs typeface="Lato"/>
                <a:sym typeface="Lato"/>
              </a:rPr>
              <a:t>Ability to request ‘Reset Password’ if user forgets his password</a:t>
            </a:r>
            <a:endParaRPr i="1" sz="800">
              <a:highlight>
                <a:srgbClr val="FFFF00"/>
              </a:highlight>
              <a:latin typeface="Lato"/>
              <a:ea typeface="Lato"/>
              <a:cs typeface="Lato"/>
              <a:sym typeface="Lato"/>
            </a:endParaRPr>
          </a:p>
          <a:p>
            <a:pPr indent="0" lvl="0" marL="0" rtl="0" algn="l">
              <a:spcBef>
                <a:spcPts val="0"/>
              </a:spcBef>
              <a:spcAft>
                <a:spcPts val="0"/>
              </a:spcAft>
              <a:buNone/>
            </a:pPr>
            <a:r>
              <a:rPr i="1" lang="en" sz="800">
                <a:highlight>
                  <a:srgbClr val="FFFF00"/>
                </a:highlight>
                <a:latin typeface="Lato"/>
                <a:ea typeface="Lato"/>
                <a:cs typeface="Lato"/>
                <a:sym typeface="Lato"/>
              </a:rPr>
              <a:t>Ability to request ‘Reset Password’ if user finds him locked in the system (Entering wrong password 3 times)</a:t>
            </a:r>
            <a:endParaRPr i="1" sz="800">
              <a:highlight>
                <a:srgbClr val="FFFF00"/>
              </a:highlight>
              <a:latin typeface="Lato"/>
              <a:ea typeface="Lato"/>
              <a:cs typeface="Lato"/>
              <a:sym typeface="Lato"/>
            </a:endParaRPr>
          </a:p>
          <a:p>
            <a:pPr indent="0" lvl="0" marL="0" rtl="0" algn="l">
              <a:spcBef>
                <a:spcPts val="0"/>
              </a:spcBef>
              <a:spcAft>
                <a:spcPts val="0"/>
              </a:spcAft>
              <a:buNone/>
            </a:pPr>
            <a:r>
              <a:rPr i="1" lang="en" sz="800">
                <a:highlight>
                  <a:srgbClr val="FFFF00"/>
                </a:highlight>
                <a:latin typeface="Lato"/>
                <a:ea typeface="Lato"/>
                <a:cs typeface="Lato"/>
                <a:sym typeface="Lato"/>
              </a:rPr>
              <a:t>Ability to send notification to user with reset password link (System Admin will perform this action)  </a:t>
            </a:r>
            <a:endParaRPr i="1" sz="800">
              <a:highlight>
                <a:srgbClr val="FFFF00"/>
              </a:highlight>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